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3" r:id="rId8"/>
    <p:sldId id="264" r:id="rId9"/>
    <p:sldId id="266"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C7684-81FB-49C2-A527-F45D57B979BC}"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IN"/>
        </a:p>
      </dgm:t>
    </dgm:pt>
    <dgm:pt modelId="{4B5D5FED-AA4E-4ADC-94B9-6BE6BF39CB8B}">
      <dgm:prSet/>
      <dgm:spPr/>
      <dgm:t>
        <a:bodyPr/>
        <a:lstStyle/>
        <a:p>
          <a:pPr algn="ctr"/>
          <a:r>
            <a:rPr lang="en-US" b="1" dirty="0"/>
            <a:t>NITHIN KAMAT &amp; NIKHIL KAMAT </a:t>
          </a:r>
          <a:endParaRPr lang="en-IN" dirty="0"/>
        </a:p>
      </dgm:t>
    </dgm:pt>
    <dgm:pt modelId="{DC8915B7-D876-45FD-836E-6BA97D699D1C}" type="parTrans" cxnId="{AB9D275F-0DEC-4A33-B5AA-B6CBEEAB2C9A}">
      <dgm:prSet/>
      <dgm:spPr/>
      <dgm:t>
        <a:bodyPr/>
        <a:lstStyle/>
        <a:p>
          <a:endParaRPr lang="en-IN"/>
        </a:p>
      </dgm:t>
    </dgm:pt>
    <dgm:pt modelId="{14A53E3D-779C-4506-BBB2-436F9C07E949}" type="sibTrans" cxnId="{AB9D275F-0DEC-4A33-B5AA-B6CBEEAB2C9A}">
      <dgm:prSet/>
      <dgm:spPr/>
      <dgm:t>
        <a:bodyPr/>
        <a:lstStyle/>
        <a:p>
          <a:endParaRPr lang="en-IN"/>
        </a:p>
      </dgm:t>
    </dgm:pt>
    <dgm:pt modelId="{05BC653E-ED1B-4109-A96C-0A52BE8C6803}" type="pres">
      <dgm:prSet presAssocID="{6C5C7684-81FB-49C2-A527-F45D57B979BC}" presName="linear" presStyleCnt="0">
        <dgm:presLayoutVars>
          <dgm:animLvl val="lvl"/>
          <dgm:resizeHandles val="exact"/>
        </dgm:presLayoutVars>
      </dgm:prSet>
      <dgm:spPr/>
    </dgm:pt>
    <dgm:pt modelId="{251BA397-5889-4370-9B2F-681E9E616F2B}" type="pres">
      <dgm:prSet presAssocID="{4B5D5FED-AA4E-4ADC-94B9-6BE6BF39CB8B}" presName="parentText" presStyleLbl="node1" presStyleIdx="0" presStyleCnt="1" custLinFactY="19831" custLinFactNeighborX="-17231" custLinFactNeighborY="100000">
        <dgm:presLayoutVars>
          <dgm:chMax val="0"/>
          <dgm:bulletEnabled val="1"/>
        </dgm:presLayoutVars>
      </dgm:prSet>
      <dgm:spPr/>
    </dgm:pt>
  </dgm:ptLst>
  <dgm:cxnLst>
    <dgm:cxn modelId="{AB9D275F-0DEC-4A33-B5AA-B6CBEEAB2C9A}" srcId="{6C5C7684-81FB-49C2-A527-F45D57B979BC}" destId="{4B5D5FED-AA4E-4ADC-94B9-6BE6BF39CB8B}" srcOrd="0" destOrd="0" parTransId="{DC8915B7-D876-45FD-836E-6BA97D699D1C}" sibTransId="{14A53E3D-779C-4506-BBB2-436F9C07E949}"/>
    <dgm:cxn modelId="{7C32F250-4DF9-4149-B4B1-419127E4714A}" type="presOf" srcId="{4B5D5FED-AA4E-4ADC-94B9-6BE6BF39CB8B}" destId="{251BA397-5889-4370-9B2F-681E9E616F2B}" srcOrd="0" destOrd="0" presId="urn:microsoft.com/office/officeart/2005/8/layout/vList2"/>
    <dgm:cxn modelId="{E5F139E0-5318-4DB3-B3BD-DE8FB25D3C9C}" type="presOf" srcId="{6C5C7684-81FB-49C2-A527-F45D57B979BC}" destId="{05BC653E-ED1B-4109-A96C-0A52BE8C6803}" srcOrd="0" destOrd="0" presId="urn:microsoft.com/office/officeart/2005/8/layout/vList2"/>
    <dgm:cxn modelId="{A1042639-F7DC-4AD2-875D-879D282B4BA5}" type="presParOf" srcId="{05BC653E-ED1B-4109-A96C-0A52BE8C6803}" destId="{251BA397-5889-4370-9B2F-681E9E616F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E64A7-9FDA-4C56-B234-44410B6B61E2}"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IN"/>
        </a:p>
      </dgm:t>
    </dgm:pt>
    <dgm:pt modelId="{4EB8C101-F51A-4E6C-A990-45B4425C7D77}">
      <dgm:prSet phldrT="[Text]" custT="1"/>
      <dgm:spPr/>
      <dgm:t>
        <a:bodyPr/>
        <a:lstStyle/>
        <a:p>
          <a:r>
            <a:rPr lang="en-IN" sz="1600" dirty="0"/>
            <a:t>1000+ Employees</a:t>
          </a:r>
        </a:p>
      </dgm:t>
    </dgm:pt>
    <dgm:pt modelId="{2783EFAB-75A5-433D-8F7D-0737CEFFBB75}" type="parTrans" cxnId="{B0C489B2-E0C1-4C54-899A-151B2F41822D}">
      <dgm:prSet/>
      <dgm:spPr/>
      <dgm:t>
        <a:bodyPr/>
        <a:lstStyle/>
        <a:p>
          <a:endParaRPr lang="en-IN"/>
        </a:p>
      </dgm:t>
    </dgm:pt>
    <dgm:pt modelId="{C55FEA3B-7ED5-4950-93B3-FB9E39D510AA}" type="sibTrans" cxnId="{B0C489B2-E0C1-4C54-899A-151B2F41822D}">
      <dgm:prSet/>
      <dgm:spPr/>
      <dgm:t>
        <a:bodyPr/>
        <a:lstStyle/>
        <a:p>
          <a:endParaRPr lang="en-IN"/>
        </a:p>
      </dgm:t>
    </dgm:pt>
    <dgm:pt modelId="{46277E16-691C-4747-8D7F-BEDB403DC6B0}">
      <dgm:prSet phldrT="[Text]" custT="1"/>
      <dgm:spPr/>
      <dgm:t>
        <a:bodyPr/>
        <a:lstStyle/>
        <a:p>
          <a:r>
            <a:rPr lang="en-IN" sz="1600" dirty="0"/>
            <a:t>Over 1+ crore clients</a:t>
          </a:r>
        </a:p>
      </dgm:t>
    </dgm:pt>
    <dgm:pt modelId="{F5D1CBE1-4FBA-4461-BC44-8CDBC3B8FE52}" type="parTrans" cxnId="{2EFE0837-192A-40A1-A3E6-E6E90A51DBD9}">
      <dgm:prSet/>
      <dgm:spPr/>
      <dgm:t>
        <a:bodyPr/>
        <a:lstStyle/>
        <a:p>
          <a:endParaRPr lang="en-IN"/>
        </a:p>
      </dgm:t>
    </dgm:pt>
    <dgm:pt modelId="{FDC50BE8-6CCA-4B93-B79B-CC3A22B2AE1A}" type="sibTrans" cxnId="{2EFE0837-192A-40A1-A3E6-E6E90A51DBD9}">
      <dgm:prSet/>
      <dgm:spPr/>
      <dgm:t>
        <a:bodyPr/>
        <a:lstStyle/>
        <a:p>
          <a:endParaRPr lang="en-IN"/>
        </a:p>
      </dgm:t>
    </dgm:pt>
    <dgm:pt modelId="{1CDFBE07-CB87-4F19-A5A5-CE2D6B7F3440}">
      <dgm:prSet phldrT="[Text]" custT="1"/>
      <dgm:spPr/>
      <dgm:t>
        <a:bodyPr/>
        <a:lstStyle/>
        <a:p>
          <a:r>
            <a:rPr lang="en-IN" sz="1600" dirty="0"/>
            <a:t>15% of all Indian retail trading volumes</a:t>
          </a:r>
        </a:p>
      </dgm:t>
    </dgm:pt>
    <dgm:pt modelId="{0A4117BD-36A4-4C8D-A979-F6A554E7B84D}" type="parTrans" cxnId="{7EFDFF2C-FA15-4833-8571-139BEFA0CF38}">
      <dgm:prSet/>
      <dgm:spPr/>
      <dgm:t>
        <a:bodyPr/>
        <a:lstStyle/>
        <a:p>
          <a:endParaRPr lang="en-IN"/>
        </a:p>
      </dgm:t>
    </dgm:pt>
    <dgm:pt modelId="{A5FD5AE7-BC82-44F7-849D-5A3B6C98255D}" type="sibTrans" cxnId="{7EFDFF2C-FA15-4833-8571-139BEFA0CF38}">
      <dgm:prSet/>
      <dgm:spPr/>
      <dgm:t>
        <a:bodyPr/>
        <a:lstStyle/>
        <a:p>
          <a:endParaRPr lang="en-IN"/>
        </a:p>
      </dgm:t>
    </dgm:pt>
    <dgm:pt modelId="{0FA76939-5BF8-4CA9-925C-161CDD0FE381}">
      <dgm:prSet phldrT="[Text]" custT="1"/>
      <dgm:spPr/>
      <dgm:t>
        <a:bodyPr/>
        <a:lstStyle/>
        <a:p>
          <a:r>
            <a:rPr lang="en-IN" sz="1600" dirty="0"/>
            <a:t>Flat Rs. 20 or 0.03% (whichever is lower) per executed trades. </a:t>
          </a:r>
        </a:p>
      </dgm:t>
    </dgm:pt>
    <dgm:pt modelId="{0FE17AC8-0558-4041-8F06-1620D443864C}" type="parTrans" cxnId="{3AE7D2AD-99CF-4B4B-9040-02DE6E76CC62}">
      <dgm:prSet/>
      <dgm:spPr/>
      <dgm:t>
        <a:bodyPr/>
        <a:lstStyle/>
        <a:p>
          <a:endParaRPr lang="en-IN"/>
        </a:p>
      </dgm:t>
    </dgm:pt>
    <dgm:pt modelId="{3375BDD8-D3ED-4F02-BF6A-35D543833421}" type="sibTrans" cxnId="{3AE7D2AD-99CF-4B4B-9040-02DE6E76CC62}">
      <dgm:prSet/>
      <dgm:spPr/>
      <dgm:t>
        <a:bodyPr/>
        <a:lstStyle/>
        <a:p>
          <a:endParaRPr lang="en-IN"/>
        </a:p>
      </dgm:t>
    </dgm:pt>
    <dgm:pt modelId="{660DB478-1DA4-4CD1-AEB3-CE56642BA2B7}">
      <dgm:prSet phldrT="[Text]" custT="1"/>
      <dgm:spPr/>
      <dgm:t>
        <a:bodyPr/>
        <a:lstStyle/>
        <a:p>
          <a:r>
            <a:rPr lang="en-IN" sz="1600" dirty="0"/>
            <a:t>Legitimate Stockbroker of India</a:t>
          </a:r>
        </a:p>
      </dgm:t>
    </dgm:pt>
    <dgm:pt modelId="{936A707E-A603-49ED-BCFC-A4813803B070}" type="parTrans" cxnId="{2955C559-FB98-4CDE-BFE3-A2C2CDB6867D}">
      <dgm:prSet/>
      <dgm:spPr/>
      <dgm:t>
        <a:bodyPr/>
        <a:lstStyle/>
        <a:p>
          <a:endParaRPr lang="en-IN"/>
        </a:p>
      </dgm:t>
    </dgm:pt>
    <dgm:pt modelId="{05454D06-5359-4340-B72B-AC8619ACC8A8}" type="sibTrans" cxnId="{2955C559-FB98-4CDE-BFE3-A2C2CDB6867D}">
      <dgm:prSet/>
      <dgm:spPr/>
      <dgm:t>
        <a:bodyPr/>
        <a:lstStyle/>
        <a:p>
          <a:endParaRPr lang="en-IN"/>
        </a:p>
      </dgm:t>
    </dgm:pt>
    <dgm:pt modelId="{7D84A0FE-090E-4997-A337-9FED09098540}">
      <dgm:prSet phldrT="[Text]" custT="1"/>
      <dgm:spPr/>
      <dgm:t>
        <a:bodyPr/>
        <a:lstStyle/>
        <a:p>
          <a:r>
            <a:rPr lang="en-IN" sz="1600" dirty="0"/>
            <a:t>Works under the regulations by SEBI and RBI</a:t>
          </a:r>
        </a:p>
      </dgm:t>
    </dgm:pt>
    <dgm:pt modelId="{A2D000F4-5FBF-410C-BDDB-82E4E5C8099F}" type="parTrans" cxnId="{E21D9323-6283-42B2-8F7C-7F7E4B77F916}">
      <dgm:prSet/>
      <dgm:spPr/>
      <dgm:t>
        <a:bodyPr/>
        <a:lstStyle/>
        <a:p>
          <a:endParaRPr lang="en-IN"/>
        </a:p>
      </dgm:t>
    </dgm:pt>
    <dgm:pt modelId="{B6ED12C5-0013-4080-8A4F-8933DAD91D49}" type="sibTrans" cxnId="{E21D9323-6283-42B2-8F7C-7F7E4B77F916}">
      <dgm:prSet/>
      <dgm:spPr/>
      <dgm:t>
        <a:bodyPr/>
        <a:lstStyle/>
        <a:p>
          <a:endParaRPr lang="en-IN"/>
        </a:p>
      </dgm:t>
    </dgm:pt>
    <dgm:pt modelId="{122E7D1D-0DB6-4D72-AEE2-B910B4EEC12B}">
      <dgm:prSet phldrT="[Text]" custT="1"/>
      <dgm:spPr/>
      <dgm:t>
        <a:bodyPr/>
        <a:lstStyle/>
        <a:p>
          <a:r>
            <a:rPr lang="en-IN" sz="1600" dirty="0"/>
            <a:t>Zero Brokerage for Equity Delivery Trades and Direct Mutual Funds</a:t>
          </a:r>
        </a:p>
      </dgm:t>
    </dgm:pt>
    <dgm:pt modelId="{BA70C04A-51B8-4382-A5FA-AA2E92580CE2}" type="parTrans" cxnId="{97B45442-8CFA-4761-948A-DB9E2399D364}">
      <dgm:prSet/>
      <dgm:spPr/>
      <dgm:t>
        <a:bodyPr/>
        <a:lstStyle/>
        <a:p>
          <a:endParaRPr lang="en-IN"/>
        </a:p>
      </dgm:t>
    </dgm:pt>
    <dgm:pt modelId="{ECBED821-E966-4FE8-ADB9-E4D7AC174377}" type="sibTrans" cxnId="{97B45442-8CFA-4761-948A-DB9E2399D364}">
      <dgm:prSet/>
      <dgm:spPr/>
      <dgm:t>
        <a:bodyPr/>
        <a:lstStyle/>
        <a:p>
          <a:endParaRPr lang="en-IN"/>
        </a:p>
      </dgm:t>
    </dgm:pt>
    <dgm:pt modelId="{C39EF96D-A85E-4F31-9CF8-93992C7B22DB}">
      <dgm:prSet phldrT="[Text]" custT="1"/>
      <dgm:spPr/>
      <dgm:t>
        <a:bodyPr/>
        <a:lstStyle/>
        <a:p>
          <a:r>
            <a:rPr lang="en-IN" sz="1600" dirty="0"/>
            <a:t>Low Trading Free and Registered Entity </a:t>
          </a:r>
        </a:p>
      </dgm:t>
    </dgm:pt>
    <dgm:pt modelId="{1D1AE62C-AAB3-4D38-BAD0-EB76FE36525A}" type="parTrans" cxnId="{AC75D2E2-0E59-4F58-B0F4-85A6342350CE}">
      <dgm:prSet/>
      <dgm:spPr/>
      <dgm:t>
        <a:bodyPr/>
        <a:lstStyle/>
        <a:p>
          <a:endParaRPr lang="en-IN"/>
        </a:p>
      </dgm:t>
    </dgm:pt>
    <dgm:pt modelId="{8C72DB8C-7469-45F0-9037-3E8ABE45311C}" type="sibTrans" cxnId="{AC75D2E2-0E59-4F58-B0F4-85A6342350CE}">
      <dgm:prSet/>
      <dgm:spPr/>
      <dgm:t>
        <a:bodyPr/>
        <a:lstStyle/>
        <a:p>
          <a:endParaRPr lang="en-IN"/>
        </a:p>
      </dgm:t>
    </dgm:pt>
    <dgm:pt modelId="{E4C70E89-1016-46DC-8916-75506D91E56D}" type="pres">
      <dgm:prSet presAssocID="{0B6E64A7-9FDA-4C56-B234-44410B6B61E2}" presName="diagram" presStyleCnt="0">
        <dgm:presLayoutVars>
          <dgm:dir/>
          <dgm:resizeHandles val="exact"/>
        </dgm:presLayoutVars>
      </dgm:prSet>
      <dgm:spPr/>
    </dgm:pt>
    <dgm:pt modelId="{7DC45BB5-5A72-46DE-AA5E-0239FB05A604}" type="pres">
      <dgm:prSet presAssocID="{4EB8C101-F51A-4E6C-A990-45B4425C7D77}" presName="node" presStyleLbl="node1" presStyleIdx="0" presStyleCnt="8">
        <dgm:presLayoutVars>
          <dgm:bulletEnabled val="1"/>
        </dgm:presLayoutVars>
      </dgm:prSet>
      <dgm:spPr/>
    </dgm:pt>
    <dgm:pt modelId="{E72C7B46-69C4-4709-A9A9-5CD46B16A91D}" type="pres">
      <dgm:prSet presAssocID="{C55FEA3B-7ED5-4950-93B3-FB9E39D510AA}" presName="sibTrans" presStyleCnt="0"/>
      <dgm:spPr/>
    </dgm:pt>
    <dgm:pt modelId="{58EBC942-52C8-4C22-BCF0-FBC5426C4883}" type="pres">
      <dgm:prSet presAssocID="{122E7D1D-0DB6-4D72-AEE2-B910B4EEC12B}" presName="node" presStyleLbl="node1" presStyleIdx="1" presStyleCnt="8">
        <dgm:presLayoutVars>
          <dgm:bulletEnabled val="1"/>
        </dgm:presLayoutVars>
      </dgm:prSet>
      <dgm:spPr/>
    </dgm:pt>
    <dgm:pt modelId="{6969E2A7-79F4-4EE7-9BA9-188400279635}" type="pres">
      <dgm:prSet presAssocID="{ECBED821-E966-4FE8-ADB9-E4D7AC174377}" presName="sibTrans" presStyleCnt="0"/>
      <dgm:spPr/>
    </dgm:pt>
    <dgm:pt modelId="{C7B2DAE7-1A7D-4DC8-A9CA-F69684DBD105}" type="pres">
      <dgm:prSet presAssocID="{46277E16-691C-4747-8D7F-BEDB403DC6B0}" presName="node" presStyleLbl="node1" presStyleIdx="2" presStyleCnt="8">
        <dgm:presLayoutVars>
          <dgm:bulletEnabled val="1"/>
        </dgm:presLayoutVars>
      </dgm:prSet>
      <dgm:spPr/>
    </dgm:pt>
    <dgm:pt modelId="{23E9A30B-5B4C-4C87-84B6-3258FDFB4D99}" type="pres">
      <dgm:prSet presAssocID="{FDC50BE8-6CCA-4B93-B79B-CC3A22B2AE1A}" presName="sibTrans" presStyleCnt="0"/>
      <dgm:spPr/>
    </dgm:pt>
    <dgm:pt modelId="{2E8BBD8E-2D9D-4702-BED2-BAFC9EEBA569}" type="pres">
      <dgm:prSet presAssocID="{1CDFBE07-CB87-4F19-A5A5-CE2D6B7F3440}" presName="node" presStyleLbl="node1" presStyleIdx="3" presStyleCnt="8">
        <dgm:presLayoutVars>
          <dgm:bulletEnabled val="1"/>
        </dgm:presLayoutVars>
      </dgm:prSet>
      <dgm:spPr/>
    </dgm:pt>
    <dgm:pt modelId="{D37B910D-1CAA-4BCF-9A6B-9300CF3F5568}" type="pres">
      <dgm:prSet presAssocID="{A5FD5AE7-BC82-44F7-849D-5A3B6C98255D}" presName="sibTrans" presStyleCnt="0"/>
      <dgm:spPr/>
    </dgm:pt>
    <dgm:pt modelId="{5BE2A3B9-EF2A-4801-8D6C-6A3A03FBA879}" type="pres">
      <dgm:prSet presAssocID="{0FA76939-5BF8-4CA9-925C-161CDD0FE381}" presName="node" presStyleLbl="node1" presStyleIdx="4" presStyleCnt="8">
        <dgm:presLayoutVars>
          <dgm:bulletEnabled val="1"/>
        </dgm:presLayoutVars>
      </dgm:prSet>
      <dgm:spPr/>
    </dgm:pt>
    <dgm:pt modelId="{CB764119-35BB-4559-BE1B-577AE8A07409}" type="pres">
      <dgm:prSet presAssocID="{3375BDD8-D3ED-4F02-BF6A-35D543833421}" presName="sibTrans" presStyleCnt="0"/>
      <dgm:spPr/>
    </dgm:pt>
    <dgm:pt modelId="{680E3F02-6F4D-4D25-A137-F8F7F4D3B4E1}" type="pres">
      <dgm:prSet presAssocID="{660DB478-1DA4-4CD1-AEB3-CE56642BA2B7}" presName="node" presStyleLbl="node1" presStyleIdx="5" presStyleCnt="8">
        <dgm:presLayoutVars>
          <dgm:bulletEnabled val="1"/>
        </dgm:presLayoutVars>
      </dgm:prSet>
      <dgm:spPr/>
    </dgm:pt>
    <dgm:pt modelId="{A6D7A4A1-03A1-4EA3-8021-BE06782B4B05}" type="pres">
      <dgm:prSet presAssocID="{05454D06-5359-4340-B72B-AC8619ACC8A8}" presName="sibTrans" presStyleCnt="0"/>
      <dgm:spPr/>
    </dgm:pt>
    <dgm:pt modelId="{80135F4C-0459-47F6-B722-AE14756E9513}" type="pres">
      <dgm:prSet presAssocID="{7D84A0FE-090E-4997-A337-9FED09098540}" presName="node" presStyleLbl="node1" presStyleIdx="6" presStyleCnt="8">
        <dgm:presLayoutVars>
          <dgm:bulletEnabled val="1"/>
        </dgm:presLayoutVars>
      </dgm:prSet>
      <dgm:spPr/>
    </dgm:pt>
    <dgm:pt modelId="{83D23BB6-27AF-492B-AF71-24FE7B485A5F}" type="pres">
      <dgm:prSet presAssocID="{B6ED12C5-0013-4080-8A4F-8933DAD91D49}" presName="sibTrans" presStyleCnt="0"/>
      <dgm:spPr/>
    </dgm:pt>
    <dgm:pt modelId="{F1806930-8424-4D06-9297-45D236747E1B}" type="pres">
      <dgm:prSet presAssocID="{C39EF96D-A85E-4F31-9CF8-93992C7B22DB}" presName="node" presStyleLbl="node1" presStyleIdx="7" presStyleCnt="8">
        <dgm:presLayoutVars>
          <dgm:bulletEnabled val="1"/>
        </dgm:presLayoutVars>
      </dgm:prSet>
      <dgm:spPr/>
    </dgm:pt>
  </dgm:ptLst>
  <dgm:cxnLst>
    <dgm:cxn modelId="{D203A506-B365-460C-9976-5D20292FA9F0}" type="presOf" srcId="{0B6E64A7-9FDA-4C56-B234-44410B6B61E2}" destId="{E4C70E89-1016-46DC-8916-75506D91E56D}" srcOrd="0" destOrd="0" presId="urn:microsoft.com/office/officeart/2005/8/layout/default"/>
    <dgm:cxn modelId="{DA053B08-0EA1-4C4B-A74A-D781181FF0D4}" type="presOf" srcId="{1CDFBE07-CB87-4F19-A5A5-CE2D6B7F3440}" destId="{2E8BBD8E-2D9D-4702-BED2-BAFC9EEBA569}" srcOrd="0" destOrd="0" presId="urn:microsoft.com/office/officeart/2005/8/layout/default"/>
    <dgm:cxn modelId="{FA1EE617-CAF4-4137-91AD-FC79AA8260BB}" type="presOf" srcId="{C39EF96D-A85E-4F31-9CF8-93992C7B22DB}" destId="{F1806930-8424-4D06-9297-45D236747E1B}" srcOrd="0" destOrd="0" presId="urn:microsoft.com/office/officeart/2005/8/layout/default"/>
    <dgm:cxn modelId="{E21D9323-6283-42B2-8F7C-7F7E4B77F916}" srcId="{0B6E64A7-9FDA-4C56-B234-44410B6B61E2}" destId="{7D84A0FE-090E-4997-A337-9FED09098540}" srcOrd="6" destOrd="0" parTransId="{A2D000F4-5FBF-410C-BDDB-82E4E5C8099F}" sibTransId="{B6ED12C5-0013-4080-8A4F-8933DAD91D49}"/>
    <dgm:cxn modelId="{7EFDFF2C-FA15-4833-8571-139BEFA0CF38}" srcId="{0B6E64A7-9FDA-4C56-B234-44410B6B61E2}" destId="{1CDFBE07-CB87-4F19-A5A5-CE2D6B7F3440}" srcOrd="3" destOrd="0" parTransId="{0A4117BD-36A4-4C8D-A979-F6A554E7B84D}" sibTransId="{A5FD5AE7-BC82-44F7-849D-5A3B6C98255D}"/>
    <dgm:cxn modelId="{2EFE0837-192A-40A1-A3E6-E6E90A51DBD9}" srcId="{0B6E64A7-9FDA-4C56-B234-44410B6B61E2}" destId="{46277E16-691C-4747-8D7F-BEDB403DC6B0}" srcOrd="2" destOrd="0" parTransId="{F5D1CBE1-4FBA-4461-BC44-8CDBC3B8FE52}" sibTransId="{FDC50BE8-6CCA-4B93-B79B-CC3A22B2AE1A}"/>
    <dgm:cxn modelId="{97B45442-8CFA-4761-948A-DB9E2399D364}" srcId="{0B6E64A7-9FDA-4C56-B234-44410B6B61E2}" destId="{122E7D1D-0DB6-4D72-AEE2-B910B4EEC12B}" srcOrd="1" destOrd="0" parTransId="{BA70C04A-51B8-4382-A5FA-AA2E92580CE2}" sibTransId="{ECBED821-E966-4FE8-ADB9-E4D7AC174377}"/>
    <dgm:cxn modelId="{86215B56-E5AB-4505-8CB8-67AA97D8914F}" type="presOf" srcId="{660DB478-1DA4-4CD1-AEB3-CE56642BA2B7}" destId="{680E3F02-6F4D-4D25-A137-F8F7F4D3B4E1}" srcOrd="0" destOrd="0" presId="urn:microsoft.com/office/officeart/2005/8/layout/default"/>
    <dgm:cxn modelId="{263F7859-E395-4DD3-823E-56C9D31A4EEA}" type="presOf" srcId="{122E7D1D-0DB6-4D72-AEE2-B910B4EEC12B}" destId="{58EBC942-52C8-4C22-BCF0-FBC5426C4883}" srcOrd="0" destOrd="0" presId="urn:microsoft.com/office/officeart/2005/8/layout/default"/>
    <dgm:cxn modelId="{2955C559-FB98-4CDE-BFE3-A2C2CDB6867D}" srcId="{0B6E64A7-9FDA-4C56-B234-44410B6B61E2}" destId="{660DB478-1DA4-4CD1-AEB3-CE56642BA2B7}" srcOrd="5" destOrd="0" parTransId="{936A707E-A603-49ED-BCFC-A4813803B070}" sibTransId="{05454D06-5359-4340-B72B-AC8619ACC8A8}"/>
    <dgm:cxn modelId="{D9947AAC-007A-4A69-B57D-F9084AB2CF54}" type="presOf" srcId="{46277E16-691C-4747-8D7F-BEDB403DC6B0}" destId="{C7B2DAE7-1A7D-4DC8-A9CA-F69684DBD105}" srcOrd="0" destOrd="0" presId="urn:microsoft.com/office/officeart/2005/8/layout/default"/>
    <dgm:cxn modelId="{3AE7D2AD-99CF-4B4B-9040-02DE6E76CC62}" srcId="{0B6E64A7-9FDA-4C56-B234-44410B6B61E2}" destId="{0FA76939-5BF8-4CA9-925C-161CDD0FE381}" srcOrd="4" destOrd="0" parTransId="{0FE17AC8-0558-4041-8F06-1620D443864C}" sibTransId="{3375BDD8-D3ED-4F02-BF6A-35D543833421}"/>
    <dgm:cxn modelId="{B0C489B2-E0C1-4C54-899A-151B2F41822D}" srcId="{0B6E64A7-9FDA-4C56-B234-44410B6B61E2}" destId="{4EB8C101-F51A-4E6C-A990-45B4425C7D77}" srcOrd="0" destOrd="0" parTransId="{2783EFAB-75A5-433D-8F7D-0737CEFFBB75}" sibTransId="{C55FEA3B-7ED5-4950-93B3-FB9E39D510AA}"/>
    <dgm:cxn modelId="{A14CDCCF-ACD7-4321-A8C6-722C78EB1862}" type="presOf" srcId="{4EB8C101-F51A-4E6C-A990-45B4425C7D77}" destId="{7DC45BB5-5A72-46DE-AA5E-0239FB05A604}" srcOrd="0" destOrd="0" presId="urn:microsoft.com/office/officeart/2005/8/layout/default"/>
    <dgm:cxn modelId="{4C40DED1-621A-4486-A3B1-8AC40E01A222}" type="presOf" srcId="{0FA76939-5BF8-4CA9-925C-161CDD0FE381}" destId="{5BE2A3B9-EF2A-4801-8D6C-6A3A03FBA879}" srcOrd="0" destOrd="0" presId="urn:microsoft.com/office/officeart/2005/8/layout/default"/>
    <dgm:cxn modelId="{AC75D2E2-0E59-4F58-B0F4-85A6342350CE}" srcId="{0B6E64A7-9FDA-4C56-B234-44410B6B61E2}" destId="{C39EF96D-A85E-4F31-9CF8-93992C7B22DB}" srcOrd="7" destOrd="0" parTransId="{1D1AE62C-AAB3-4D38-BAD0-EB76FE36525A}" sibTransId="{8C72DB8C-7469-45F0-9037-3E8ABE45311C}"/>
    <dgm:cxn modelId="{C3172CF2-BA08-489D-AC89-999312D167B5}" type="presOf" srcId="{7D84A0FE-090E-4997-A337-9FED09098540}" destId="{80135F4C-0459-47F6-B722-AE14756E9513}" srcOrd="0" destOrd="0" presId="urn:microsoft.com/office/officeart/2005/8/layout/default"/>
    <dgm:cxn modelId="{578517C5-9E98-4AFA-AC7F-CC4D3710AF18}" type="presParOf" srcId="{E4C70E89-1016-46DC-8916-75506D91E56D}" destId="{7DC45BB5-5A72-46DE-AA5E-0239FB05A604}" srcOrd="0" destOrd="0" presId="urn:microsoft.com/office/officeart/2005/8/layout/default"/>
    <dgm:cxn modelId="{581A3C07-1837-457C-8E23-7B495F1EE030}" type="presParOf" srcId="{E4C70E89-1016-46DC-8916-75506D91E56D}" destId="{E72C7B46-69C4-4709-A9A9-5CD46B16A91D}" srcOrd="1" destOrd="0" presId="urn:microsoft.com/office/officeart/2005/8/layout/default"/>
    <dgm:cxn modelId="{E0408697-021F-4045-8998-B2E1EB611469}" type="presParOf" srcId="{E4C70E89-1016-46DC-8916-75506D91E56D}" destId="{58EBC942-52C8-4C22-BCF0-FBC5426C4883}" srcOrd="2" destOrd="0" presId="urn:microsoft.com/office/officeart/2005/8/layout/default"/>
    <dgm:cxn modelId="{1D5C2037-58B6-4491-91F5-14486FE48B93}" type="presParOf" srcId="{E4C70E89-1016-46DC-8916-75506D91E56D}" destId="{6969E2A7-79F4-4EE7-9BA9-188400279635}" srcOrd="3" destOrd="0" presId="urn:microsoft.com/office/officeart/2005/8/layout/default"/>
    <dgm:cxn modelId="{A2E81DA0-4886-440A-BD6A-94815B4A23D7}" type="presParOf" srcId="{E4C70E89-1016-46DC-8916-75506D91E56D}" destId="{C7B2DAE7-1A7D-4DC8-A9CA-F69684DBD105}" srcOrd="4" destOrd="0" presId="urn:microsoft.com/office/officeart/2005/8/layout/default"/>
    <dgm:cxn modelId="{8C191AA4-454A-46F0-B01F-2CF9FB374B59}" type="presParOf" srcId="{E4C70E89-1016-46DC-8916-75506D91E56D}" destId="{23E9A30B-5B4C-4C87-84B6-3258FDFB4D99}" srcOrd="5" destOrd="0" presId="urn:microsoft.com/office/officeart/2005/8/layout/default"/>
    <dgm:cxn modelId="{EEA346EA-D129-4476-8F58-36D710F3F413}" type="presParOf" srcId="{E4C70E89-1016-46DC-8916-75506D91E56D}" destId="{2E8BBD8E-2D9D-4702-BED2-BAFC9EEBA569}" srcOrd="6" destOrd="0" presId="urn:microsoft.com/office/officeart/2005/8/layout/default"/>
    <dgm:cxn modelId="{C4E972C4-FA72-4560-B70B-611738DF9180}" type="presParOf" srcId="{E4C70E89-1016-46DC-8916-75506D91E56D}" destId="{D37B910D-1CAA-4BCF-9A6B-9300CF3F5568}" srcOrd="7" destOrd="0" presId="urn:microsoft.com/office/officeart/2005/8/layout/default"/>
    <dgm:cxn modelId="{50F57F39-95B8-4D61-942E-03904C8BEB10}" type="presParOf" srcId="{E4C70E89-1016-46DC-8916-75506D91E56D}" destId="{5BE2A3B9-EF2A-4801-8D6C-6A3A03FBA879}" srcOrd="8" destOrd="0" presId="urn:microsoft.com/office/officeart/2005/8/layout/default"/>
    <dgm:cxn modelId="{5B15CCC9-7C66-47CE-88A3-378A6786EF82}" type="presParOf" srcId="{E4C70E89-1016-46DC-8916-75506D91E56D}" destId="{CB764119-35BB-4559-BE1B-577AE8A07409}" srcOrd="9" destOrd="0" presId="urn:microsoft.com/office/officeart/2005/8/layout/default"/>
    <dgm:cxn modelId="{47040289-CAF8-43AF-B3DF-919452B22883}" type="presParOf" srcId="{E4C70E89-1016-46DC-8916-75506D91E56D}" destId="{680E3F02-6F4D-4D25-A137-F8F7F4D3B4E1}" srcOrd="10" destOrd="0" presId="urn:microsoft.com/office/officeart/2005/8/layout/default"/>
    <dgm:cxn modelId="{F7A0E683-60CB-4702-820D-F67675660A9B}" type="presParOf" srcId="{E4C70E89-1016-46DC-8916-75506D91E56D}" destId="{A6D7A4A1-03A1-4EA3-8021-BE06782B4B05}" srcOrd="11" destOrd="0" presId="urn:microsoft.com/office/officeart/2005/8/layout/default"/>
    <dgm:cxn modelId="{2A97555B-E2A7-435C-A7FE-37D7C7245392}" type="presParOf" srcId="{E4C70E89-1016-46DC-8916-75506D91E56D}" destId="{80135F4C-0459-47F6-B722-AE14756E9513}" srcOrd="12" destOrd="0" presId="urn:microsoft.com/office/officeart/2005/8/layout/default"/>
    <dgm:cxn modelId="{20DFCC5A-4F1E-4D8B-83D8-1000968E8F83}" type="presParOf" srcId="{E4C70E89-1016-46DC-8916-75506D91E56D}" destId="{83D23BB6-27AF-492B-AF71-24FE7B485A5F}" srcOrd="13" destOrd="0" presId="urn:microsoft.com/office/officeart/2005/8/layout/default"/>
    <dgm:cxn modelId="{C584646B-9063-4BD5-8C56-572FD956FC55}" type="presParOf" srcId="{E4C70E89-1016-46DC-8916-75506D91E56D}" destId="{F1806930-8424-4D06-9297-45D236747E1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BA397-5889-4370-9B2F-681E9E616F2B}">
      <dsp:nvSpPr>
        <dsp:cNvPr id="0" name=""/>
        <dsp:cNvSpPr/>
      </dsp:nvSpPr>
      <dsp:spPr>
        <a:xfrm>
          <a:off x="0" y="22968"/>
          <a:ext cx="12192000" cy="575639"/>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NITHIN KAMAT &amp; NIKHIL KAMAT </a:t>
          </a:r>
          <a:endParaRPr lang="en-IN" sz="2400" kern="1200" dirty="0"/>
        </a:p>
      </dsp:txBody>
      <dsp:txXfrm>
        <a:off x="28100" y="51068"/>
        <a:ext cx="1213580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45BB5-5A72-46DE-AA5E-0239FB05A604}">
      <dsp:nvSpPr>
        <dsp:cNvPr id="0" name=""/>
        <dsp:cNvSpPr/>
      </dsp:nvSpPr>
      <dsp:spPr>
        <a:xfrm>
          <a:off x="433346" y="3180"/>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1000+ Employees</a:t>
          </a:r>
        </a:p>
      </dsp:txBody>
      <dsp:txXfrm>
        <a:off x="433346" y="3180"/>
        <a:ext cx="2114898" cy="1268939"/>
      </dsp:txXfrm>
    </dsp:sp>
    <dsp:sp modelId="{58EBC942-52C8-4C22-BCF0-FBC5426C4883}">
      <dsp:nvSpPr>
        <dsp:cNvPr id="0" name=""/>
        <dsp:cNvSpPr/>
      </dsp:nvSpPr>
      <dsp:spPr>
        <a:xfrm>
          <a:off x="2759735" y="3180"/>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Zero Brokerage for Equity Delivery Trades and Direct Mutual Funds</a:t>
          </a:r>
        </a:p>
      </dsp:txBody>
      <dsp:txXfrm>
        <a:off x="2759735" y="3180"/>
        <a:ext cx="2114898" cy="1268939"/>
      </dsp:txXfrm>
    </dsp:sp>
    <dsp:sp modelId="{C7B2DAE7-1A7D-4DC8-A9CA-F69684DBD105}">
      <dsp:nvSpPr>
        <dsp:cNvPr id="0" name=""/>
        <dsp:cNvSpPr/>
      </dsp:nvSpPr>
      <dsp:spPr>
        <a:xfrm>
          <a:off x="433346" y="1483609"/>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Over 1+ crore clients</a:t>
          </a:r>
        </a:p>
      </dsp:txBody>
      <dsp:txXfrm>
        <a:off x="433346" y="1483609"/>
        <a:ext cx="2114898" cy="1268939"/>
      </dsp:txXfrm>
    </dsp:sp>
    <dsp:sp modelId="{2E8BBD8E-2D9D-4702-BED2-BAFC9EEBA569}">
      <dsp:nvSpPr>
        <dsp:cNvPr id="0" name=""/>
        <dsp:cNvSpPr/>
      </dsp:nvSpPr>
      <dsp:spPr>
        <a:xfrm>
          <a:off x="2759735" y="1483609"/>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15% of all Indian retail trading volumes</a:t>
          </a:r>
        </a:p>
      </dsp:txBody>
      <dsp:txXfrm>
        <a:off x="2759735" y="1483609"/>
        <a:ext cx="2114898" cy="1268939"/>
      </dsp:txXfrm>
    </dsp:sp>
    <dsp:sp modelId="{5BE2A3B9-EF2A-4801-8D6C-6A3A03FBA879}">
      <dsp:nvSpPr>
        <dsp:cNvPr id="0" name=""/>
        <dsp:cNvSpPr/>
      </dsp:nvSpPr>
      <dsp:spPr>
        <a:xfrm>
          <a:off x="433346" y="2964038"/>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Flat Rs. 20 or 0.03% (whichever is lower) per executed trades. </a:t>
          </a:r>
        </a:p>
      </dsp:txBody>
      <dsp:txXfrm>
        <a:off x="433346" y="2964038"/>
        <a:ext cx="2114898" cy="1268939"/>
      </dsp:txXfrm>
    </dsp:sp>
    <dsp:sp modelId="{680E3F02-6F4D-4D25-A137-F8F7F4D3B4E1}">
      <dsp:nvSpPr>
        <dsp:cNvPr id="0" name=""/>
        <dsp:cNvSpPr/>
      </dsp:nvSpPr>
      <dsp:spPr>
        <a:xfrm>
          <a:off x="2759735" y="2964038"/>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Legitimate Stockbroker of India</a:t>
          </a:r>
        </a:p>
      </dsp:txBody>
      <dsp:txXfrm>
        <a:off x="2759735" y="2964038"/>
        <a:ext cx="2114898" cy="1268939"/>
      </dsp:txXfrm>
    </dsp:sp>
    <dsp:sp modelId="{80135F4C-0459-47F6-B722-AE14756E9513}">
      <dsp:nvSpPr>
        <dsp:cNvPr id="0" name=""/>
        <dsp:cNvSpPr/>
      </dsp:nvSpPr>
      <dsp:spPr>
        <a:xfrm>
          <a:off x="433346" y="4444467"/>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Works under the regulations by SEBI and RBI</a:t>
          </a:r>
        </a:p>
      </dsp:txBody>
      <dsp:txXfrm>
        <a:off x="433346" y="4444467"/>
        <a:ext cx="2114898" cy="1268939"/>
      </dsp:txXfrm>
    </dsp:sp>
    <dsp:sp modelId="{F1806930-8424-4D06-9297-45D236747E1B}">
      <dsp:nvSpPr>
        <dsp:cNvPr id="0" name=""/>
        <dsp:cNvSpPr/>
      </dsp:nvSpPr>
      <dsp:spPr>
        <a:xfrm>
          <a:off x="2759735" y="4444467"/>
          <a:ext cx="2114898" cy="12689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Low Trading Free and Registered Entity </a:t>
          </a:r>
        </a:p>
      </dsp:txBody>
      <dsp:txXfrm>
        <a:off x="2759735" y="4444467"/>
        <a:ext cx="2114898" cy="1268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5E25-6921-835C-7F50-C9EA4A542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73E45CE-A129-940D-BA04-2F4DC308F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3787A25-2507-5EAD-2D28-A8FA4B6ADA72}"/>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5" name="Footer Placeholder 4">
            <a:extLst>
              <a:ext uri="{FF2B5EF4-FFF2-40B4-BE49-F238E27FC236}">
                <a16:creationId xmlns:a16="http://schemas.microsoft.com/office/drawing/2014/main" id="{575DB03A-C6D5-DF1E-FAAF-E3E51E9A7F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E854EA-C962-BB8D-44C8-8C4E716A3438}"/>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403463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63F1-755A-D1EB-7146-CBCEC34FBC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84F0E3-BAAB-FD9D-690D-DDA5108C8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2E6423-36CA-1B24-4DD0-35B8217EB2F2}"/>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5" name="Footer Placeholder 4">
            <a:extLst>
              <a:ext uri="{FF2B5EF4-FFF2-40B4-BE49-F238E27FC236}">
                <a16:creationId xmlns:a16="http://schemas.microsoft.com/office/drawing/2014/main" id="{3F96AB39-6929-687A-4F39-AC2D37CD16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8D0033-750E-296B-99BE-77486CC0BDE3}"/>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277277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FE02A-EC8D-7361-F27F-71E2158DD3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AFFA26-91F0-D324-4CEE-746C0EF43C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68F0AC-590E-ACC9-9964-B05172EDA836}"/>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5" name="Footer Placeholder 4">
            <a:extLst>
              <a:ext uri="{FF2B5EF4-FFF2-40B4-BE49-F238E27FC236}">
                <a16:creationId xmlns:a16="http://schemas.microsoft.com/office/drawing/2014/main" id="{CD04A898-38B0-93BC-11AA-A21A7A198A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B3234F-CC1A-25FE-1697-BFAA2B2CF348}"/>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236807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61B3-2330-4039-CDE7-6E350614982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223FC2B-4042-D1DE-1E79-47E680A3E5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33ADCE-F924-6290-7D42-4B1B2DF5D59C}"/>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5" name="Footer Placeholder 4">
            <a:extLst>
              <a:ext uri="{FF2B5EF4-FFF2-40B4-BE49-F238E27FC236}">
                <a16:creationId xmlns:a16="http://schemas.microsoft.com/office/drawing/2014/main" id="{4AC81B46-AFF8-B398-6772-7C2B96FDA9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F84D61-ECC7-EA3A-412C-89501D4CC0D8}"/>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209310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0995-4437-CD32-8711-1151D29BC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793C64-155B-46AF-B011-8F14F2C5B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BC6CAA-EFB3-B10D-B280-0D4F0B49EDAC}"/>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5" name="Footer Placeholder 4">
            <a:extLst>
              <a:ext uri="{FF2B5EF4-FFF2-40B4-BE49-F238E27FC236}">
                <a16:creationId xmlns:a16="http://schemas.microsoft.com/office/drawing/2014/main" id="{3A8C7B63-7F23-E7AB-0FCC-AEFFF20502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4759EE-C078-9380-5870-FE481E60D35F}"/>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197120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0822-5DDE-097D-D99D-4E2A374A53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07CAA60-876F-6031-011B-D691C99814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1926677-00C6-5099-D046-30F5ADCE3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1BF6639-2F56-B45B-C116-921B66D997D5}"/>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6" name="Footer Placeholder 5">
            <a:extLst>
              <a:ext uri="{FF2B5EF4-FFF2-40B4-BE49-F238E27FC236}">
                <a16:creationId xmlns:a16="http://schemas.microsoft.com/office/drawing/2014/main" id="{1E0A5120-6519-B36F-3585-6BA7213BFD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07085B3-3FD5-75C2-9458-AEC762A5CBD8}"/>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213829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7BC6-72C5-2FCA-FFA5-486DC32F37F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1646761-6110-3F22-8503-F1A1AFBD6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B2E69-4AF7-7D9E-E7B1-9C8218D13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E45EDE-837D-C249-207F-B5A9E00B4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9F7FFC-DC54-92FA-282F-783A074A4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8D9D39C-6E99-B284-598B-2C9E0B3A2108}"/>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8" name="Footer Placeholder 7">
            <a:extLst>
              <a:ext uri="{FF2B5EF4-FFF2-40B4-BE49-F238E27FC236}">
                <a16:creationId xmlns:a16="http://schemas.microsoft.com/office/drawing/2014/main" id="{E1047300-309B-F808-FEAD-23548CF753C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1F83FAF-6923-775F-ED54-BF498EECA84F}"/>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325726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B714-B768-A976-63CE-572A7593D9C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9AFA9A3-5BB6-5DA3-45BC-DCD123DABB39}"/>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4" name="Footer Placeholder 3">
            <a:extLst>
              <a:ext uri="{FF2B5EF4-FFF2-40B4-BE49-F238E27FC236}">
                <a16:creationId xmlns:a16="http://schemas.microsoft.com/office/drawing/2014/main" id="{C4791CAC-45BB-AB3A-BD0A-F134EB77F17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50125CC-AA20-7085-4E1C-77F5207B2E21}"/>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286586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830FB-A722-E6E4-57A8-2589EC4E5A98}"/>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3" name="Footer Placeholder 2">
            <a:extLst>
              <a:ext uri="{FF2B5EF4-FFF2-40B4-BE49-F238E27FC236}">
                <a16:creationId xmlns:a16="http://schemas.microsoft.com/office/drawing/2014/main" id="{CEF67932-74E1-7451-FAE6-9FF39ABA58B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2F88CEE-4013-E47F-6692-5BFD3FCD1F1C}"/>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342452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1FE5-10D0-0323-42B1-1564198B2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D6876-27A3-345B-D60E-5E0A1CB46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47E13BD-59AE-F89C-B60A-3418F155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5A64A-59AD-B4AA-F186-D2A7BD3230E7}"/>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6" name="Footer Placeholder 5">
            <a:extLst>
              <a:ext uri="{FF2B5EF4-FFF2-40B4-BE49-F238E27FC236}">
                <a16:creationId xmlns:a16="http://schemas.microsoft.com/office/drawing/2014/main" id="{0E05BAC7-3E61-5F59-BD37-F9FA20580F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FFCCF79-09DE-5F8E-8A9E-8FA600A9D043}"/>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426709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1169-4E0E-1561-8BA4-C89A005F4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AA17FA9-2CE2-A901-51A0-CF48FBB1A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5B9FBF4-41DF-BEEA-2A6F-D07808808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F5494-B72C-1574-B3BF-D6024EA533DF}"/>
              </a:ext>
            </a:extLst>
          </p:cNvPr>
          <p:cNvSpPr>
            <a:spLocks noGrp="1"/>
          </p:cNvSpPr>
          <p:nvPr>
            <p:ph type="dt" sz="half" idx="10"/>
          </p:nvPr>
        </p:nvSpPr>
        <p:spPr/>
        <p:txBody>
          <a:bodyPr/>
          <a:lstStyle/>
          <a:p>
            <a:fld id="{B57B8CFF-C6EB-426E-AF26-AFDBCA409279}" type="datetimeFigureOut">
              <a:rPr lang="en-IN" smtClean="0"/>
              <a:t>05-07-2023</a:t>
            </a:fld>
            <a:endParaRPr lang="en-IN"/>
          </a:p>
        </p:txBody>
      </p:sp>
      <p:sp>
        <p:nvSpPr>
          <p:cNvPr id="6" name="Footer Placeholder 5">
            <a:extLst>
              <a:ext uri="{FF2B5EF4-FFF2-40B4-BE49-F238E27FC236}">
                <a16:creationId xmlns:a16="http://schemas.microsoft.com/office/drawing/2014/main" id="{223ABB37-298D-6CDB-0272-93705AFB0C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2F63D49-4FB0-3E29-BC55-5252758881F5}"/>
              </a:ext>
            </a:extLst>
          </p:cNvPr>
          <p:cNvSpPr>
            <a:spLocks noGrp="1"/>
          </p:cNvSpPr>
          <p:nvPr>
            <p:ph type="sldNum" sz="quarter" idx="12"/>
          </p:nvPr>
        </p:nvSpPr>
        <p:spPr/>
        <p:txBody>
          <a:bodyPr/>
          <a:lstStyle/>
          <a:p>
            <a:fld id="{F5521816-E465-48A9-B2F6-680C1397D85E}" type="slidenum">
              <a:rPr lang="en-IN" smtClean="0"/>
              <a:t>‹#›</a:t>
            </a:fld>
            <a:endParaRPr lang="en-IN"/>
          </a:p>
        </p:txBody>
      </p:sp>
    </p:spTree>
    <p:extLst>
      <p:ext uri="{BB962C8B-B14F-4D97-AF65-F5344CB8AC3E}">
        <p14:creationId xmlns:p14="http://schemas.microsoft.com/office/powerpoint/2010/main" val="22396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E5E4A-8A74-494C-6C29-232468749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4B7650-08B7-220E-C58C-0A3639910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96D5F3-3F70-3B7F-6B80-8C1AA4506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B8CFF-C6EB-426E-AF26-AFDBCA409279}" type="datetimeFigureOut">
              <a:rPr lang="en-IN" smtClean="0"/>
              <a:t>05-07-2023</a:t>
            </a:fld>
            <a:endParaRPr lang="en-IN"/>
          </a:p>
        </p:txBody>
      </p:sp>
      <p:sp>
        <p:nvSpPr>
          <p:cNvPr id="5" name="Footer Placeholder 4">
            <a:extLst>
              <a:ext uri="{FF2B5EF4-FFF2-40B4-BE49-F238E27FC236}">
                <a16:creationId xmlns:a16="http://schemas.microsoft.com/office/drawing/2014/main" id="{9FF98506-EED5-873D-B25B-60A6AC6BB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9E6265E-E3B4-74B7-69B1-8BCA686CF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21816-E465-48A9-B2F6-680C1397D85E}" type="slidenum">
              <a:rPr lang="en-IN" smtClean="0"/>
              <a:t>‹#›</a:t>
            </a:fld>
            <a:endParaRPr lang="en-IN"/>
          </a:p>
        </p:txBody>
      </p:sp>
    </p:spTree>
    <p:extLst>
      <p:ext uri="{BB962C8B-B14F-4D97-AF65-F5344CB8AC3E}">
        <p14:creationId xmlns:p14="http://schemas.microsoft.com/office/powerpoint/2010/main" val="255587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7">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logo&#10;&#10;Description automatically generated">
            <a:extLst>
              <a:ext uri="{FF2B5EF4-FFF2-40B4-BE49-F238E27FC236}">
                <a16:creationId xmlns:a16="http://schemas.microsoft.com/office/drawing/2014/main" id="{52DAED6A-96CF-E5F7-BC6A-5F630B9DC832}"/>
              </a:ext>
            </a:extLst>
          </p:cNvPr>
          <p:cNvPicPr>
            <a:picLocks noChangeAspect="1"/>
          </p:cNvPicPr>
          <p:nvPr/>
        </p:nvPicPr>
        <p:blipFill rotWithShape="1">
          <a:blip r:embed="rId2">
            <a:extLst>
              <a:ext uri="{28A0092B-C50C-407E-A947-70E740481C1C}">
                <a14:useLocalDpi xmlns:a14="http://schemas.microsoft.com/office/drawing/2010/main" val="0"/>
              </a:ext>
            </a:extLst>
          </a:blip>
          <a:srcRect t="22679" b="8136"/>
          <a:stretch/>
        </p:blipFill>
        <p:spPr>
          <a:xfrm>
            <a:off x="6096000" y="524109"/>
            <a:ext cx="5057864" cy="23285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6" name="Picture 15" descr="Graphs and plots layered on a blue digital screen">
            <a:extLst>
              <a:ext uri="{FF2B5EF4-FFF2-40B4-BE49-F238E27FC236}">
                <a16:creationId xmlns:a16="http://schemas.microsoft.com/office/drawing/2014/main" id="{855131BB-B541-EB92-C92D-8A2C17B6CB97}"/>
              </a:ext>
            </a:extLst>
          </p:cNvPr>
          <p:cNvPicPr>
            <a:picLocks noChangeAspect="1"/>
          </p:cNvPicPr>
          <p:nvPr/>
        </p:nvPicPr>
        <p:blipFill rotWithShape="1">
          <a:blip r:embed="rId3">
            <a:extLst>
              <a:ext uri="{28A0092B-C50C-407E-A947-70E740481C1C}">
                <a14:useLocalDpi xmlns:a14="http://schemas.microsoft.com/office/drawing/2010/main" val="0"/>
              </a:ext>
            </a:extLst>
          </a:blip>
          <a:srcRect t="18979" r="-2" b="1963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50" name="Freeform: Shape 49">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2" name="Freeform: Shape 51">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BBB16C-DF02-3828-7441-174C18AD0A50}"/>
              </a:ext>
            </a:extLst>
          </p:cNvPr>
          <p:cNvSpPr>
            <a:spLocks noGrp="1"/>
          </p:cNvSpPr>
          <p:nvPr>
            <p:ph type="ctrTitle"/>
          </p:nvPr>
        </p:nvSpPr>
        <p:spPr>
          <a:xfrm>
            <a:off x="392614" y="2631769"/>
            <a:ext cx="5019074" cy="1594462"/>
          </a:xfrm>
        </p:spPr>
        <p:txBody>
          <a:bodyPr>
            <a:normAutofit/>
          </a:bodyPr>
          <a:lstStyle/>
          <a:p>
            <a:pPr algn="l"/>
            <a:r>
              <a:rPr lang="en-IN" sz="5400" b="1" dirty="0">
                <a:solidFill>
                  <a:srgbClr val="0070C0"/>
                </a:solidFill>
              </a:rPr>
              <a:t>COMPANY PROFILE </a:t>
            </a:r>
          </a:p>
        </p:txBody>
      </p:sp>
      <p:sp>
        <p:nvSpPr>
          <p:cNvPr id="54" name="Rectangle 53">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56" name="Rectangle 55">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68BE7D0-FEE1-ED07-26E5-7EAB57971B06}"/>
              </a:ext>
            </a:extLst>
          </p:cNvPr>
          <p:cNvSpPr txBox="1"/>
          <p:nvPr/>
        </p:nvSpPr>
        <p:spPr>
          <a:xfrm>
            <a:off x="6916106" y="2576094"/>
            <a:ext cx="3592088" cy="369332"/>
          </a:xfrm>
          <a:prstGeom prst="rect">
            <a:avLst/>
          </a:prstGeom>
          <a:solidFill>
            <a:schemeClr val="bg1">
              <a:lumMod val="85000"/>
            </a:schemeClr>
          </a:solidFill>
        </p:spPr>
        <p:txBody>
          <a:bodyPr wrap="square">
            <a:spAutoFit/>
          </a:bodyPr>
          <a:lstStyle/>
          <a:p>
            <a:pPr algn="ctr"/>
            <a:r>
              <a:rPr lang="en-IN" sz="1800" b="1" dirty="0"/>
              <a:t>NO. 1 STOCK-BROKER IN INDIA</a:t>
            </a:r>
            <a:endParaRPr lang="en-IN" b="1" dirty="0"/>
          </a:p>
        </p:txBody>
      </p:sp>
    </p:spTree>
    <p:extLst>
      <p:ext uri="{BB962C8B-B14F-4D97-AF65-F5344CB8AC3E}">
        <p14:creationId xmlns:p14="http://schemas.microsoft.com/office/powerpoint/2010/main" val="139083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79D2E3B5-88A5-3810-05C9-97CCA27E55FB}"/>
              </a:ext>
            </a:extLst>
          </p:cNvPr>
          <p:cNvSpPr>
            <a:spLocks noChangeAspect="1" noChangeArrowheads="1"/>
          </p:cNvSpPr>
          <p:nvPr/>
        </p:nvSpPr>
        <p:spPr bwMode="auto">
          <a:xfrm>
            <a:off x="8285356" y="60774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Rectangle 4">
            <a:extLst>
              <a:ext uri="{FF2B5EF4-FFF2-40B4-BE49-F238E27FC236}">
                <a16:creationId xmlns:a16="http://schemas.microsoft.com/office/drawing/2014/main" id="{8C7CC5EA-FE08-DB60-D2DD-C6A08D2C0ADA}"/>
              </a:ext>
            </a:extLst>
          </p:cNvPr>
          <p:cNvSpPr>
            <a:spLocks noChangeArrowheads="1"/>
          </p:cNvSpPr>
          <p:nvPr/>
        </p:nvSpPr>
        <p:spPr bwMode="auto">
          <a:xfrm>
            <a:off x="423747" y="6099718"/>
            <a:ext cx="55644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666666"/>
                </a:solidFill>
                <a:effectLst/>
                <a:latin typeface="Inter"/>
              </a:rPr>
              <a:t>© 2010 - 2023, Zerodha Broking Ltd.</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666666"/>
                </a:solidFill>
                <a:effectLst/>
                <a:latin typeface="Inter"/>
              </a:rPr>
              <a:t>All rights reserved.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C3C9CEE3-0849-57BC-DB3D-F4F8ACDB93BD}"/>
              </a:ext>
            </a:extLst>
          </p:cNvPr>
          <p:cNvPicPr>
            <a:picLocks noChangeAspect="1"/>
          </p:cNvPicPr>
          <p:nvPr/>
        </p:nvPicPr>
        <p:blipFill>
          <a:blip r:embed="rId3"/>
          <a:stretch>
            <a:fillRect/>
          </a:stretch>
        </p:blipFill>
        <p:spPr>
          <a:xfrm>
            <a:off x="423747" y="546002"/>
            <a:ext cx="5159187" cy="1836579"/>
          </a:xfrm>
          <a:prstGeom prst="rect">
            <a:avLst/>
          </a:prstGeom>
        </p:spPr>
      </p:pic>
      <p:pic>
        <p:nvPicPr>
          <p:cNvPr id="11" name="Picture 10">
            <a:extLst>
              <a:ext uri="{FF2B5EF4-FFF2-40B4-BE49-F238E27FC236}">
                <a16:creationId xmlns:a16="http://schemas.microsoft.com/office/drawing/2014/main" id="{FC66F848-8971-FA52-E59E-017BC7AFB41B}"/>
              </a:ext>
            </a:extLst>
          </p:cNvPr>
          <p:cNvPicPr>
            <a:picLocks noChangeAspect="1"/>
          </p:cNvPicPr>
          <p:nvPr/>
        </p:nvPicPr>
        <p:blipFill>
          <a:blip r:embed="rId4"/>
          <a:stretch>
            <a:fillRect/>
          </a:stretch>
        </p:blipFill>
        <p:spPr>
          <a:xfrm>
            <a:off x="564172" y="2804236"/>
            <a:ext cx="6142252" cy="2385267"/>
          </a:xfrm>
          <a:prstGeom prst="rect">
            <a:avLst/>
          </a:prstGeom>
        </p:spPr>
      </p:pic>
      <p:pic>
        <p:nvPicPr>
          <p:cNvPr id="17" name="Picture 16">
            <a:extLst>
              <a:ext uri="{FF2B5EF4-FFF2-40B4-BE49-F238E27FC236}">
                <a16:creationId xmlns:a16="http://schemas.microsoft.com/office/drawing/2014/main" id="{61F64F11-E988-B4CC-6C22-2D6914C3C933}"/>
              </a:ext>
            </a:extLst>
          </p:cNvPr>
          <p:cNvPicPr>
            <a:picLocks noChangeAspect="1"/>
          </p:cNvPicPr>
          <p:nvPr/>
        </p:nvPicPr>
        <p:blipFill>
          <a:blip r:embed="rId5"/>
          <a:stretch>
            <a:fillRect/>
          </a:stretch>
        </p:blipFill>
        <p:spPr>
          <a:xfrm>
            <a:off x="9543020" y="5576990"/>
            <a:ext cx="2225233" cy="845893"/>
          </a:xfrm>
          <a:prstGeom prst="rect">
            <a:avLst/>
          </a:prstGeom>
        </p:spPr>
      </p:pic>
      <p:pic>
        <p:nvPicPr>
          <p:cNvPr id="21" name="Picture 20">
            <a:extLst>
              <a:ext uri="{FF2B5EF4-FFF2-40B4-BE49-F238E27FC236}">
                <a16:creationId xmlns:a16="http://schemas.microsoft.com/office/drawing/2014/main" id="{FF6C1CEC-6BF5-5F05-B1C4-00D0EFD5CF3E}"/>
              </a:ext>
            </a:extLst>
          </p:cNvPr>
          <p:cNvPicPr>
            <a:picLocks noChangeAspect="1"/>
          </p:cNvPicPr>
          <p:nvPr/>
        </p:nvPicPr>
        <p:blipFill>
          <a:blip r:embed="rId6"/>
          <a:stretch>
            <a:fillRect/>
          </a:stretch>
        </p:blipFill>
        <p:spPr>
          <a:xfrm>
            <a:off x="7098421" y="581554"/>
            <a:ext cx="4669831" cy="3157069"/>
          </a:xfrm>
          <a:prstGeom prst="rect">
            <a:avLst/>
          </a:prstGeom>
        </p:spPr>
      </p:pic>
    </p:spTree>
    <p:extLst>
      <p:ext uri="{BB962C8B-B14F-4D97-AF65-F5344CB8AC3E}">
        <p14:creationId xmlns:p14="http://schemas.microsoft.com/office/powerpoint/2010/main" val="38931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19827-223A-25E4-703E-2D0C6C428974}"/>
              </a:ext>
            </a:extLst>
          </p:cNvPr>
          <p:cNvSpPr>
            <a:spLocks noGrp="1"/>
          </p:cNvSpPr>
          <p:nvPr>
            <p:ph idx="1"/>
          </p:nvPr>
        </p:nvSpPr>
        <p:spPr>
          <a:xfrm>
            <a:off x="838200" y="1825625"/>
            <a:ext cx="10515600" cy="2144209"/>
          </a:xfrm>
        </p:spPr>
        <p:txBody>
          <a:bodyPr>
            <a:normAutofit fontScale="77500" lnSpcReduction="20000"/>
          </a:bodyPr>
          <a:lstStyle/>
          <a:p>
            <a:pPr marL="0" indent="0">
              <a:buNone/>
            </a:pPr>
            <a:r>
              <a:rPr lang="en-IN" b="1" dirty="0">
                <a:solidFill>
                  <a:srgbClr val="FF0000"/>
                </a:solidFill>
              </a:rPr>
              <a:t>DISCLAIMER: </a:t>
            </a:r>
          </a:p>
          <a:p>
            <a:pPr marL="0" indent="0">
              <a:buNone/>
            </a:pPr>
            <a:endParaRPr lang="en-IN" b="1" dirty="0">
              <a:solidFill>
                <a:srgbClr val="FF0000"/>
              </a:solidFill>
            </a:endParaRPr>
          </a:p>
          <a:p>
            <a:pPr marL="0" indent="0" algn="just">
              <a:buNone/>
            </a:pPr>
            <a:r>
              <a:rPr lang="en-IN" dirty="0"/>
              <a:t>THIS POWERPOINT PRESENTATION IS NOT SPONSORED OR CLIENT-BASED. THIS IS A SAMPLE FOR MY WORK PORTFOLIO WHICH IS JUST A “COMPANY PROFILE” OF ZERODHA. </a:t>
            </a:r>
          </a:p>
          <a:p>
            <a:pPr marL="0" indent="0" algn="just">
              <a:buNone/>
            </a:pPr>
            <a:endParaRPr lang="en-IN" dirty="0"/>
          </a:p>
          <a:p>
            <a:pPr marL="0" indent="0" algn="just">
              <a:buNone/>
            </a:pPr>
            <a:r>
              <a:rPr lang="en-IN" dirty="0"/>
              <a:t>(For Research and Writing/Design Sample Purpose Only)</a:t>
            </a:r>
          </a:p>
        </p:txBody>
      </p:sp>
    </p:spTree>
    <p:extLst>
      <p:ext uri="{BB962C8B-B14F-4D97-AF65-F5344CB8AC3E}">
        <p14:creationId xmlns:p14="http://schemas.microsoft.com/office/powerpoint/2010/main" val="345111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DB907872-9A6B-CEB7-851F-65643BD64543}"/>
              </a:ext>
            </a:extLst>
          </p:cNvPr>
          <p:cNvGraphicFramePr/>
          <p:nvPr>
            <p:extLst>
              <p:ext uri="{D42A27DB-BD31-4B8C-83A1-F6EECF244321}">
                <p14:modId xmlns:p14="http://schemas.microsoft.com/office/powerpoint/2010/main" val="1114083970"/>
              </p:ext>
            </p:extLst>
          </p:nvPr>
        </p:nvGraphicFramePr>
        <p:xfrm>
          <a:off x="0" y="5478617"/>
          <a:ext cx="12192000" cy="59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couple of men posing for a picture&#10;&#10;Description automatically generated">
            <a:extLst>
              <a:ext uri="{FF2B5EF4-FFF2-40B4-BE49-F238E27FC236}">
                <a16:creationId xmlns:a16="http://schemas.microsoft.com/office/drawing/2014/main" id="{65C89699-96A7-532A-EC76-F70DC46B9F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373" y="1429767"/>
            <a:ext cx="6376590" cy="3592146"/>
          </a:xfrm>
          <a:prstGeom prst="rect">
            <a:avLst/>
          </a:prstGeom>
          <a:ln>
            <a:noFill/>
          </a:ln>
          <a:effectLst>
            <a:outerShdw blurRad="292100" dist="139700" dir="2700000" algn="tl" rotWithShape="0">
              <a:srgbClr val="333333">
                <a:alpha val="65000"/>
              </a:srgbClr>
            </a:outerShdw>
          </a:effectLst>
        </p:spPr>
      </p:pic>
      <p:sp>
        <p:nvSpPr>
          <p:cNvPr id="17" name="Title 1">
            <a:extLst>
              <a:ext uri="{FF2B5EF4-FFF2-40B4-BE49-F238E27FC236}">
                <a16:creationId xmlns:a16="http://schemas.microsoft.com/office/drawing/2014/main" id="{E6837CF6-E1AD-2BDD-50FC-15B47AB9E7E2}"/>
              </a:ext>
            </a:extLst>
          </p:cNvPr>
          <p:cNvSpPr txBox="1">
            <a:spLocks/>
          </p:cNvSpPr>
          <p:nvPr/>
        </p:nvSpPr>
        <p:spPr>
          <a:xfrm>
            <a:off x="324360" y="408999"/>
            <a:ext cx="6376590" cy="74355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70C0"/>
                </a:solidFill>
              </a:rPr>
              <a:t>Introduction to Kamath Brothers</a:t>
            </a:r>
          </a:p>
        </p:txBody>
      </p:sp>
      <p:sp>
        <p:nvSpPr>
          <p:cNvPr id="19" name="Content Placeholder 2">
            <a:extLst>
              <a:ext uri="{FF2B5EF4-FFF2-40B4-BE49-F238E27FC236}">
                <a16:creationId xmlns:a16="http://schemas.microsoft.com/office/drawing/2014/main" id="{F50B843A-C605-7669-AFA6-A722F4934D92}"/>
              </a:ext>
            </a:extLst>
          </p:cNvPr>
          <p:cNvSpPr>
            <a:spLocks noGrp="1"/>
          </p:cNvSpPr>
          <p:nvPr>
            <p:ph idx="1"/>
          </p:nvPr>
        </p:nvSpPr>
        <p:spPr>
          <a:xfrm>
            <a:off x="7380856" y="1247790"/>
            <a:ext cx="4394249" cy="4002475"/>
          </a:xfrm>
        </p:spPr>
        <p:txBody>
          <a:bodyPr>
            <a:normAutofit/>
          </a:bodyPr>
          <a:lstStyle/>
          <a:p>
            <a:r>
              <a:rPr lang="en-IN" sz="1800" dirty="0"/>
              <a:t>Nithin Kamath and Nikhil Kamath are the founders of </a:t>
            </a:r>
            <a:r>
              <a:rPr lang="en-IN" sz="1800" b="1" dirty="0">
                <a:solidFill>
                  <a:schemeClr val="accent1">
                    <a:lumMod val="75000"/>
                  </a:schemeClr>
                </a:solidFill>
              </a:rPr>
              <a:t>Zerodha.  </a:t>
            </a:r>
          </a:p>
          <a:p>
            <a:r>
              <a:rPr lang="en-IN" sz="1800" b="1" dirty="0">
                <a:solidFill>
                  <a:schemeClr val="accent1">
                    <a:lumMod val="75000"/>
                  </a:schemeClr>
                </a:solidFill>
              </a:rPr>
              <a:t>Nithin</a:t>
            </a:r>
            <a:r>
              <a:rPr lang="en-IN" sz="1800" dirty="0"/>
              <a:t> was a telemarketer before Zerodha when he </a:t>
            </a:r>
            <a:r>
              <a:rPr lang="en-US" sz="1800" dirty="0"/>
              <a:t>became interested in the stock markets and started using his savings to trade </a:t>
            </a:r>
            <a:r>
              <a:rPr lang="en-IN" sz="1800" dirty="0"/>
              <a:t>stocks. </a:t>
            </a:r>
          </a:p>
          <a:p>
            <a:r>
              <a:rPr lang="en-IN" sz="1800" dirty="0"/>
              <a:t>Seeing the gap in the Indian stockbroking industry, Nithin decided to start Zerodha with his brother </a:t>
            </a:r>
            <a:r>
              <a:rPr lang="en-IN" sz="1800" b="1" dirty="0">
                <a:solidFill>
                  <a:schemeClr val="accent1">
                    <a:lumMod val="75000"/>
                  </a:schemeClr>
                </a:solidFill>
              </a:rPr>
              <a:t>Nikhil</a:t>
            </a:r>
            <a:r>
              <a:rPr lang="en-IN" sz="1800" dirty="0"/>
              <a:t>, who also had experience in stock trading. </a:t>
            </a:r>
          </a:p>
          <a:p>
            <a:r>
              <a:rPr lang="en-IN" sz="1800" b="1" dirty="0">
                <a:solidFill>
                  <a:schemeClr val="accent1">
                    <a:lumMod val="75000"/>
                  </a:schemeClr>
                </a:solidFill>
              </a:rPr>
              <a:t>Zerodha was launched in 2010</a:t>
            </a:r>
            <a:r>
              <a:rPr lang="en-US" sz="1800" dirty="0"/>
              <a:t>, disrupting the industry and becoming one of the first online brokerages in</a:t>
            </a:r>
            <a:r>
              <a:rPr lang="en-IN" sz="1800" dirty="0"/>
              <a:t> India to offer “</a:t>
            </a:r>
            <a:r>
              <a:rPr lang="en-IN" sz="1800" b="1" dirty="0">
                <a:solidFill>
                  <a:schemeClr val="accent1">
                    <a:lumMod val="75000"/>
                  </a:schemeClr>
                </a:solidFill>
              </a:rPr>
              <a:t>discount brokerage”. </a:t>
            </a:r>
          </a:p>
          <a:p>
            <a:endParaRPr lang="en-IN" sz="1800" b="1" dirty="0"/>
          </a:p>
        </p:txBody>
      </p:sp>
    </p:spTree>
    <p:extLst>
      <p:ext uri="{BB962C8B-B14F-4D97-AF65-F5344CB8AC3E}">
        <p14:creationId xmlns:p14="http://schemas.microsoft.com/office/powerpoint/2010/main" val="244651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ED96-6FB2-65F2-1A81-CD131981DB38}"/>
              </a:ext>
            </a:extLst>
          </p:cNvPr>
          <p:cNvSpPr>
            <a:spLocks noGrp="1"/>
          </p:cNvSpPr>
          <p:nvPr>
            <p:ph type="title"/>
          </p:nvPr>
        </p:nvSpPr>
        <p:spPr/>
        <p:txBody>
          <a:bodyPr/>
          <a:lstStyle/>
          <a:p>
            <a:r>
              <a:rPr lang="en-IN" b="1" dirty="0">
                <a:solidFill>
                  <a:srgbClr val="0070C0"/>
                </a:solidFill>
              </a:rPr>
              <a:t>ABOUT US</a:t>
            </a:r>
          </a:p>
        </p:txBody>
      </p:sp>
      <p:sp>
        <p:nvSpPr>
          <p:cNvPr id="3" name="Content Placeholder 2">
            <a:extLst>
              <a:ext uri="{FF2B5EF4-FFF2-40B4-BE49-F238E27FC236}">
                <a16:creationId xmlns:a16="http://schemas.microsoft.com/office/drawing/2014/main" id="{A0CB0CFC-757F-9CC7-E608-BD645ABC94B0}"/>
              </a:ext>
            </a:extLst>
          </p:cNvPr>
          <p:cNvSpPr>
            <a:spLocks noGrp="1"/>
          </p:cNvSpPr>
          <p:nvPr>
            <p:ph idx="1"/>
          </p:nvPr>
        </p:nvSpPr>
        <p:spPr>
          <a:xfrm>
            <a:off x="691376" y="1803323"/>
            <a:ext cx="5174166" cy="4385604"/>
          </a:xfrm>
        </p:spPr>
        <p:txBody>
          <a:bodyPr>
            <a:normAutofit fontScale="92500" lnSpcReduction="10000"/>
          </a:bodyPr>
          <a:lstStyle/>
          <a:p>
            <a:r>
              <a:rPr lang="en-IN" sz="1800" u="sng" dirty="0">
                <a:solidFill>
                  <a:schemeClr val="accent1">
                    <a:lumMod val="75000"/>
                  </a:schemeClr>
                </a:solidFill>
              </a:rPr>
              <a:t>Zerodha, a discount broker in India</a:t>
            </a:r>
            <a:r>
              <a:rPr lang="en-IN" sz="1800" dirty="0"/>
              <a:t>, was founded with the goal to disrupt the barriers that traders and investors faced in the Indian market. Some of them include high costs, lacklustre support, and antiquated technology. </a:t>
            </a:r>
          </a:p>
          <a:p>
            <a:r>
              <a:rPr lang="en-IN" sz="1800" dirty="0"/>
              <a:t>The company’s name Zerodha is a blend of the words </a:t>
            </a:r>
            <a:r>
              <a:rPr lang="en-IN" sz="1800" dirty="0">
                <a:solidFill>
                  <a:schemeClr val="accent1">
                    <a:lumMod val="75000"/>
                  </a:schemeClr>
                </a:solidFill>
              </a:rPr>
              <a:t>‘Zero’ </a:t>
            </a:r>
            <a:r>
              <a:rPr lang="en-IN" sz="1800" dirty="0"/>
              <a:t>and ‘</a:t>
            </a:r>
            <a:r>
              <a:rPr lang="en-IN" sz="1800" dirty="0">
                <a:solidFill>
                  <a:schemeClr val="accent1">
                    <a:lumMod val="75000"/>
                  </a:schemeClr>
                </a:solidFill>
              </a:rPr>
              <a:t>Rodha’ </a:t>
            </a:r>
            <a:r>
              <a:rPr lang="en-IN" sz="1800" dirty="0"/>
              <a:t>– a </a:t>
            </a:r>
            <a:r>
              <a:rPr lang="en-IN" sz="1800" dirty="0">
                <a:solidFill>
                  <a:schemeClr val="accent1">
                    <a:lumMod val="75000"/>
                  </a:schemeClr>
                </a:solidFill>
              </a:rPr>
              <a:t>Sanskrit word that </a:t>
            </a:r>
            <a:r>
              <a:rPr lang="en-IN" sz="1800" dirty="0"/>
              <a:t>signifies a ‘barrier’. </a:t>
            </a:r>
          </a:p>
          <a:p>
            <a:r>
              <a:rPr lang="en-IN" sz="1800" dirty="0"/>
              <a:t>Zerodha continues to empower </a:t>
            </a:r>
            <a:r>
              <a:rPr lang="en-IN" sz="1800" dirty="0">
                <a:solidFill>
                  <a:schemeClr val="accent1">
                    <a:lumMod val="75000"/>
                  </a:schemeClr>
                </a:solidFill>
              </a:rPr>
              <a:t>retail traders and investors </a:t>
            </a:r>
            <a:r>
              <a:rPr lang="en-IN" sz="1800" dirty="0"/>
              <a:t>through popular open online educational initiatives and community efforts. </a:t>
            </a:r>
          </a:p>
          <a:p>
            <a:r>
              <a:rPr lang="en-US" sz="1800" dirty="0"/>
              <a:t>Zerodha is relentless in </a:t>
            </a:r>
            <a:r>
              <a:rPr lang="en-US" sz="1800" dirty="0">
                <a:solidFill>
                  <a:schemeClr val="accent1">
                    <a:lumMod val="75000"/>
                  </a:schemeClr>
                </a:solidFill>
              </a:rPr>
              <a:t>its pursuit of innovation </a:t>
            </a:r>
            <a:r>
              <a:rPr lang="en-US" sz="1800" dirty="0"/>
              <a:t>and strives to keep its community informed through frequent updates on its blog and media appearances.</a:t>
            </a:r>
          </a:p>
          <a:p>
            <a:r>
              <a:rPr lang="en-US" sz="1800" dirty="0"/>
              <a:t>Zerodha Broking Ltd since its inception in 2010 has continued to make its mark in the </a:t>
            </a:r>
            <a:r>
              <a:rPr lang="en-US" sz="1800" u="sng" dirty="0">
                <a:solidFill>
                  <a:schemeClr val="accent1">
                    <a:lumMod val="75000"/>
                  </a:schemeClr>
                </a:solidFill>
              </a:rPr>
              <a:t>Indian Stock Market. </a:t>
            </a:r>
            <a:endParaRPr lang="en-IN" sz="1800" u="sng" dirty="0">
              <a:solidFill>
                <a:schemeClr val="accent1">
                  <a:lumMod val="75000"/>
                </a:schemeClr>
              </a:solidFill>
            </a:endParaRPr>
          </a:p>
          <a:p>
            <a:endParaRPr lang="en-IN" sz="1800" dirty="0"/>
          </a:p>
        </p:txBody>
      </p:sp>
      <p:graphicFrame>
        <p:nvGraphicFramePr>
          <p:cNvPr id="5" name="Diagram 4">
            <a:extLst>
              <a:ext uri="{FF2B5EF4-FFF2-40B4-BE49-F238E27FC236}">
                <a16:creationId xmlns:a16="http://schemas.microsoft.com/office/drawing/2014/main" id="{166E93C6-38A3-43F4-0C55-606FBCA7FDDE}"/>
              </a:ext>
            </a:extLst>
          </p:cNvPr>
          <p:cNvGraphicFramePr/>
          <p:nvPr>
            <p:extLst>
              <p:ext uri="{D42A27DB-BD31-4B8C-83A1-F6EECF244321}">
                <p14:modId xmlns:p14="http://schemas.microsoft.com/office/powerpoint/2010/main" val="2467353876"/>
              </p:ext>
            </p:extLst>
          </p:nvPr>
        </p:nvGraphicFramePr>
        <p:xfrm>
          <a:off x="6445404" y="606153"/>
          <a:ext cx="5307981" cy="571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65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7ED96-6FB2-65F2-1A81-CD131981DB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OUR PRODUCTS</a:t>
            </a:r>
          </a:p>
        </p:txBody>
      </p:sp>
      <p:pic>
        <p:nvPicPr>
          <p:cNvPr id="5" name="Picture 4" descr="A group of logos on a white background&#10;&#10;Description automatically generated">
            <a:extLst>
              <a:ext uri="{FF2B5EF4-FFF2-40B4-BE49-F238E27FC236}">
                <a16:creationId xmlns:a16="http://schemas.microsoft.com/office/drawing/2014/main" id="{22F6EC96-C4B6-4D0F-5A67-C6E993BA4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520764"/>
            <a:ext cx="6780700" cy="3814143"/>
          </a:xfrm>
          <a:prstGeom prst="rect">
            <a:avLst/>
          </a:prstGeom>
        </p:spPr>
      </p:pic>
    </p:spTree>
    <p:extLst>
      <p:ext uri="{BB962C8B-B14F-4D97-AF65-F5344CB8AC3E}">
        <p14:creationId xmlns:p14="http://schemas.microsoft.com/office/powerpoint/2010/main" val="192492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ED96-6FB2-65F2-1A81-CD131981DB38}"/>
              </a:ext>
            </a:extLst>
          </p:cNvPr>
          <p:cNvSpPr>
            <a:spLocks noGrp="1"/>
          </p:cNvSpPr>
          <p:nvPr>
            <p:ph type="title"/>
          </p:nvPr>
        </p:nvSpPr>
        <p:spPr/>
        <p:txBody>
          <a:bodyPr/>
          <a:lstStyle/>
          <a:p>
            <a:r>
              <a:rPr lang="en-IN" b="1" dirty="0">
                <a:solidFill>
                  <a:srgbClr val="0070C0"/>
                </a:solidFill>
              </a:rPr>
              <a:t>OUR PRODUCTS </a:t>
            </a:r>
          </a:p>
        </p:txBody>
      </p:sp>
      <p:pic>
        <p:nvPicPr>
          <p:cNvPr id="6" name="Picture 5" descr="A screenshot of a computer&#10;&#10;Description automatically generated">
            <a:extLst>
              <a:ext uri="{FF2B5EF4-FFF2-40B4-BE49-F238E27FC236}">
                <a16:creationId xmlns:a16="http://schemas.microsoft.com/office/drawing/2014/main" id="{61958239-96AF-8D56-834C-8A222D51B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20" y="2882883"/>
            <a:ext cx="4324815" cy="3255492"/>
          </a:xfrm>
          <a:prstGeom prst="rect">
            <a:avLst/>
          </a:prstGeom>
          <a:ln>
            <a:noFill/>
          </a:ln>
          <a:effectLst>
            <a:outerShdw blurRad="190500" algn="tl" rotWithShape="0">
              <a:srgbClr val="000000">
                <a:alpha val="70000"/>
              </a:srgbClr>
            </a:outerShdw>
          </a:effectLst>
        </p:spPr>
      </p:pic>
      <p:pic>
        <p:nvPicPr>
          <p:cNvPr id="8" name="Picture 7" descr="A red and orange triangle&#10;&#10;Description automatically generated">
            <a:extLst>
              <a:ext uri="{FF2B5EF4-FFF2-40B4-BE49-F238E27FC236}">
                <a16:creationId xmlns:a16="http://schemas.microsoft.com/office/drawing/2014/main" id="{5A29CFB9-0196-8DB5-88D9-EB5519A89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36" y="1739358"/>
            <a:ext cx="864149" cy="864149"/>
          </a:xfrm>
          <a:prstGeom prst="rect">
            <a:avLst/>
          </a:prstGeom>
        </p:spPr>
      </p:pic>
      <p:sp>
        <p:nvSpPr>
          <p:cNvPr id="9" name="Title 1">
            <a:extLst>
              <a:ext uri="{FF2B5EF4-FFF2-40B4-BE49-F238E27FC236}">
                <a16:creationId xmlns:a16="http://schemas.microsoft.com/office/drawing/2014/main" id="{646E53D7-71A9-46DB-6F75-8A1ADAC3996F}"/>
              </a:ext>
            </a:extLst>
          </p:cNvPr>
          <p:cNvSpPr txBox="1">
            <a:spLocks/>
          </p:cNvSpPr>
          <p:nvPr/>
        </p:nvSpPr>
        <p:spPr>
          <a:xfrm>
            <a:off x="1586292" y="1508650"/>
            <a:ext cx="15640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t>KITE</a:t>
            </a:r>
          </a:p>
        </p:txBody>
      </p:sp>
      <p:pic>
        <p:nvPicPr>
          <p:cNvPr id="11" name="Picture 10" descr="A screenshot of a computer&#10;&#10;Description automatically generated">
            <a:extLst>
              <a:ext uri="{FF2B5EF4-FFF2-40B4-BE49-F238E27FC236}">
                <a16:creationId xmlns:a16="http://schemas.microsoft.com/office/drawing/2014/main" id="{954A1F30-A953-8320-3DAD-676D491E4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594" y="2843792"/>
            <a:ext cx="5666206" cy="3255493"/>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2C396D8A-E65C-46C3-5524-2465D3FE0AA2}"/>
              </a:ext>
            </a:extLst>
          </p:cNvPr>
          <p:cNvSpPr txBox="1">
            <a:spLocks/>
          </p:cNvSpPr>
          <p:nvPr/>
        </p:nvSpPr>
        <p:spPr>
          <a:xfrm>
            <a:off x="6968730" y="1561043"/>
            <a:ext cx="31231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t>CONSOLE</a:t>
            </a:r>
          </a:p>
        </p:txBody>
      </p:sp>
      <p:pic>
        <p:nvPicPr>
          <p:cNvPr id="14" name="Picture 13" descr="A blue circle with a white circle&#10;&#10;Description automatically generated">
            <a:extLst>
              <a:ext uri="{FF2B5EF4-FFF2-40B4-BE49-F238E27FC236}">
                <a16:creationId xmlns:a16="http://schemas.microsoft.com/office/drawing/2014/main" id="{3A2B3C29-FE6A-3256-61ED-E094F8FCE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168" y="1688043"/>
            <a:ext cx="1071562" cy="1071562"/>
          </a:xfrm>
          <a:prstGeom prst="rect">
            <a:avLst/>
          </a:prstGeom>
        </p:spPr>
      </p:pic>
    </p:spTree>
    <p:extLst>
      <p:ext uri="{BB962C8B-B14F-4D97-AF65-F5344CB8AC3E}">
        <p14:creationId xmlns:p14="http://schemas.microsoft.com/office/powerpoint/2010/main" val="166681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ED96-6FB2-65F2-1A81-CD131981DB38}"/>
              </a:ext>
            </a:extLst>
          </p:cNvPr>
          <p:cNvSpPr>
            <a:spLocks noGrp="1"/>
          </p:cNvSpPr>
          <p:nvPr>
            <p:ph type="title"/>
          </p:nvPr>
        </p:nvSpPr>
        <p:spPr/>
        <p:txBody>
          <a:bodyPr/>
          <a:lstStyle/>
          <a:p>
            <a:r>
              <a:rPr lang="en-IN" b="1" dirty="0">
                <a:solidFill>
                  <a:srgbClr val="0070C0"/>
                </a:solidFill>
              </a:rPr>
              <a:t>LIST OF CHARGES – EQUITY </a:t>
            </a:r>
          </a:p>
        </p:txBody>
      </p:sp>
      <p:graphicFrame>
        <p:nvGraphicFramePr>
          <p:cNvPr id="4" name="Content Placeholder 3">
            <a:extLst>
              <a:ext uri="{FF2B5EF4-FFF2-40B4-BE49-F238E27FC236}">
                <a16:creationId xmlns:a16="http://schemas.microsoft.com/office/drawing/2014/main" id="{9D11F5C8-1881-9C0A-18A8-DF27987851EC}"/>
              </a:ext>
            </a:extLst>
          </p:cNvPr>
          <p:cNvGraphicFramePr>
            <a:graphicFrameLocks noGrp="1"/>
          </p:cNvGraphicFramePr>
          <p:nvPr>
            <p:ph idx="1"/>
            <p:extLst>
              <p:ext uri="{D42A27DB-BD31-4B8C-83A1-F6EECF244321}">
                <p14:modId xmlns:p14="http://schemas.microsoft.com/office/powerpoint/2010/main" val="3657751694"/>
              </p:ext>
            </p:extLst>
          </p:nvPr>
        </p:nvGraphicFramePr>
        <p:xfrm>
          <a:off x="1929161" y="1690688"/>
          <a:ext cx="7864235" cy="4587450"/>
        </p:xfrm>
        <a:graphic>
          <a:graphicData uri="http://schemas.openxmlformats.org/drawingml/2006/table">
            <a:tbl>
              <a:tblPr/>
              <a:tblGrid>
                <a:gridCol w="1572847">
                  <a:extLst>
                    <a:ext uri="{9D8B030D-6E8A-4147-A177-3AD203B41FA5}">
                      <a16:colId xmlns:a16="http://schemas.microsoft.com/office/drawing/2014/main" val="3633696840"/>
                    </a:ext>
                  </a:extLst>
                </a:gridCol>
                <a:gridCol w="1572847">
                  <a:extLst>
                    <a:ext uri="{9D8B030D-6E8A-4147-A177-3AD203B41FA5}">
                      <a16:colId xmlns:a16="http://schemas.microsoft.com/office/drawing/2014/main" val="2988846281"/>
                    </a:ext>
                  </a:extLst>
                </a:gridCol>
                <a:gridCol w="1572847">
                  <a:extLst>
                    <a:ext uri="{9D8B030D-6E8A-4147-A177-3AD203B41FA5}">
                      <a16:colId xmlns:a16="http://schemas.microsoft.com/office/drawing/2014/main" val="2458832009"/>
                    </a:ext>
                  </a:extLst>
                </a:gridCol>
                <a:gridCol w="1572847">
                  <a:extLst>
                    <a:ext uri="{9D8B030D-6E8A-4147-A177-3AD203B41FA5}">
                      <a16:colId xmlns:a16="http://schemas.microsoft.com/office/drawing/2014/main" val="448057535"/>
                    </a:ext>
                  </a:extLst>
                </a:gridCol>
                <a:gridCol w="1572847">
                  <a:extLst>
                    <a:ext uri="{9D8B030D-6E8A-4147-A177-3AD203B41FA5}">
                      <a16:colId xmlns:a16="http://schemas.microsoft.com/office/drawing/2014/main" val="996814224"/>
                    </a:ext>
                  </a:extLst>
                </a:gridCol>
              </a:tblGrid>
              <a:tr h="825042">
                <a:tc>
                  <a:txBody>
                    <a:bodyPr/>
                    <a:lstStyle/>
                    <a:p>
                      <a:pPr algn="l"/>
                      <a:r>
                        <a:rPr lang="en-IN" sz="900">
                          <a:solidFill>
                            <a:srgbClr val="666666"/>
                          </a:solidFill>
                          <a:effectLst/>
                        </a:rPr>
                        <a:t>Brokerage</a:t>
                      </a:r>
                    </a:p>
                  </a:txBody>
                  <a:tcPr marL="58486" marR="58486" marT="46789" marB="46789" anchor="ctr">
                    <a:lnL>
                      <a:noFill/>
                    </a:lnL>
                    <a:lnR>
                      <a:noFill/>
                    </a:lnR>
                    <a:lnT>
                      <a:noFill/>
                    </a:lnT>
                    <a:lnB>
                      <a:noFill/>
                    </a:lnB>
                  </a:tcPr>
                </a:tc>
                <a:tc>
                  <a:txBody>
                    <a:bodyPr/>
                    <a:lstStyle/>
                    <a:p>
                      <a:pPr algn="l"/>
                      <a:r>
                        <a:rPr lang="en-IN" sz="900">
                          <a:effectLst/>
                        </a:rPr>
                        <a:t>Zero Brokerage</a:t>
                      </a:r>
                    </a:p>
                  </a:txBody>
                  <a:tcPr marL="58486" marR="58486" marT="46789" marB="46789" anchor="ctr">
                    <a:lnL>
                      <a:noFill/>
                    </a:lnL>
                    <a:lnR>
                      <a:noFill/>
                    </a:lnR>
                    <a:lnT>
                      <a:noFill/>
                    </a:lnT>
                    <a:lnB>
                      <a:noFill/>
                    </a:lnB>
                  </a:tcPr>
                </a:tc>
                <a:tc>
                  <a:txBody>
                    <a:bodyPr/>
                    <a:lstStyle/>
                    <a:p>
                      <a:pPr algn="l"/>
                      <a:r>
                        <a:rPr lang="en-US" sz="900">
                          <a:effectLst/>
                        </a:rPr>
                        <a:t>0.03% or Rs. 20/executed order whichever is lower</a:t>
                      </a:r>
                    </a:p>
                  </a:txBody>
                  <a:tcPr marL="58486" marR="58486" marT="46789" marB="46789" anchor="ctr">
                    <a:lnL>
                      <a:noFill/>
                    </a:lnL>
                    <a:lnR>
                      <a:noFill/>
                    </a:lnR>
                    <a:lnT>
                      <a:noFill/>
                    </a:lnT>
                    <a:lnB>
                      <a:noFill/>
                    </a:lnB>
                  </a:tcPr>
                </a:tc>
                <a:tc>
                  <a:txBody>
                    <a:bodyPr/>
                    <a:lstStyle/>
                    <a:p>
                      <a:pPr algn="l"/>
                      <a:r>
                        <a:rPr lang="en-US" sz="900">
                          <a:effectLst/>
                        </a:rPr>
                        <a:t>0.03% or Rs. 20/executed order whichever is lower</a:t>
                      </a:r>
                    </a:p>
                  </a:txBody>
                  <a:tcPr marL="58486" marR="58486" marT="46789" marB="46789" anchor="ctr">
                    <a:lnL>
                      <a:noFill/>
                    </a:lnL>
                    <a:lnR>
                      <a:noFill/>
                    </a:lnR>
                    <a:lnT>
                      <a:noFill/>
                    </a:lnT>
                    <a:lnB>
                      <a:noFill/>
                    </a:lnB>
                  </a:tcPr>
                </a:tc>
                <a:tc>
                  <a:txBody>
                    <a:bodyPr/>
                    <a:lstStyle/>
                    <a:p>
                      <a:pPr algn="l"/>
                      <a:r>
                        <a:rPr lang="en-US" sz="900">
                          <a:effectLst/>
                        </a:rPr>
                        <a:t>Flat Rs. 20 per executed order</a:t>
                      </a:r>
                    </a:p>
                  </a:txBody>
                  <a:tcPr marL="58486" marR="58486" marT="46789" marB="46789" anchor="ctr">
                    <a:lnL>
                      <a:noFill/>
                    </a:lnL>
                    <a:lnR>
                      <a:noFill/>
                    </a:lnR>
                    <a:lnT>
                      <a:noFill/>
                    </a:lnT>
                    <a:lnB>
                      <a:noFill/>
                    </a:lnB>
                  </a:tcPr>
                </a:tc>
                <a:extLst>
                  <a:ext uri="{0D108BD9-81ED-4DB2-BD59-A6C34878D82A}">
                    <a16:rowId xmlns:a16="http://schemas.microsoft.com/office/drawing/2014/main" val="1065031245"/>
                  </a:ext>
                </a:extLst>
              </a:tr>
              <a:tr h="1294721">
                <a:tc>
                  <a:txBody>
                    <a:bodyPr/>
                    <a:lstStyle/>
                    <a:p>
                      <a:pPr algn="l"/>
                      <a:r>
                        <a:rPr lang="en-IN" sz="900" dirty="0">
                          <a:solidFill>
                            <a:srgbClr val="666666"/>
                          </a:solidFill>
                          <a:effectLst/>
                        </a:rPr>
                        <a:t>STT/CTT</a:t>
                      </a:r>
                    </a:p>
                  </a:txBody>
                  <a:tcPr marL="58486" marR="58486" marT="46789" marB="46789" anchor="ctr">
                    <a:lnL>
                      <a:noFill/>
                    </a:lnL>
                    <a:lnR>
                      <a:noFill/>
                    </a:lnR>
                    <a:lnT>
                      <a:noFill/>
                    </a:lnT>
                    <a:lnB>
                      <a:noFill/>
                    </a:lnB>
                    <a:solidFill>
                      <a:srgbClr val="FAFAFB"/>
                    </a:solidFill>
                  </a:tcPr>
                </a:tc>
                <a:tc>
                  <a:txBody>
                    <a:bodyPr/>
                    <a:lstStyle/>
                    <a:p>
                      <a:pPr algn="l"/>
                      <a:r>
                        <a:rPr lang="en-IN" sz="900" dirty="0">
                          <a:effectLst/>
                        </a:rPr>
                        <a:t>0.1% on buy &amp; sell</a:t>
                      </a:r>
                    </a:p>
                  </a:txBody>
                  <a:tcPr marL="58486" marR="58486" marT="46789" marB="46789" anchor="ctr">
                    <a:lnL>
                      <a:noFill/>
                    </a:lnL>
                    <a:lnR>
                      <a:noFill/>
                    </a:lnR>
                    <a:lnT>
                      <a:noFill/>
                    </a:lnT>
                    <a:lnB>
                      <a:noFill/>
                    </a:lnB>
                    <a:solidFill>
                      <a:srgbClr val="FAFAFB"/>
                    </a:solidFill>
                  </a:tcPr>
                </a:tc>
                <a:tc>
                  <a:txBody>
                    <a:bodyPr/>
                    <a:lstStyle/>
                    <a:p>
                      <a:pPr algn="l"/>
                      <a:r>
                        <a:rPr lang="en-US" sz="900">
                          <a:effectLst/>
                        </a:rPr>
                        <a:t>0.025% on the sell side</a:t>
                      </a:r>
                    </a:p>
                  </a:txBody>
                  <a:tcPr marL="58486" marR="58486" marT="46789" marB="46789" anchor="ctr">
                    <a:lnL>
                      <a:noFill/>
                    </a:lnL>
                    <a:lnR>
                      <a:noFill/>
                    </a:lnR>
                    <a:lnT>
                      <a:noFill/>
                    </a:lnT>
                    <a:lnB>
                      <a:noFill/>
                    </a:lnB>
                    <a:solidFill>
                      <a:srgbClr val="FAFAFB"/>
                    </a:solidFill>
                  </a:tcPr>
                </a:tc>
                <a:tc>
                  <a:txBody>
                    <a:bodyPr/>
                    <a:lstStyle/>
                    <a:p>
                      <a:pPr algn="l"/>
                      <a:r>
                        <a:rPr lang="en-US" sz="900" dirty="0">
                          <a:effectLst/>
                        </a:rPr>
                        <a:t>0.0125% on the sell  side</a:t>
                      </a:r>
                    </a:p>
                  </a:txBody>
                  <a:tcPr marL="58486" marR="58486" marT="46789" marB="46789" anchor="ctr">
                    <a:lnL>
                      <a:noFill/>
                    </a:lnL>
                    <a:lnR>
                      <a:noFill/>
                    </a:lnR>
                    <a:lnT>
                      <a:noFill/>
                    </a:lnT>
                    <a:lnB>
                      <a:noFill/>
                    </a:lnB>
                    <a:solidFill>
                      <a:srgbClr val="FAFAFB"/>
                    </a:solidFill>
                  </a:tcPr>
                </a:tc>
                <a:tc>
                  <a:txBody>
                    <a:bodyPr/>
                    <a:lstStyle/>
                    <a:p>
                      <a:pPr algn="l">
                        <a:buFont typeface="Arial" panose="020B0604020202020204" pitchFamily="34" charset="0"/>
                        <a:buChar char="•"/>
                      </a:pPr>
                      <a:r>
                        <a:rPr lang="en-US" sz="900">
                          <a:effectLst/>
                        </a:rPr>
                        <a:t>0.125% of the intrinsic value on options that are bought and exercised</a:t>
                      </a:r>
                    </a:p>
                    <a:p>
                      <a:pPr algn="l">
                        <a:buFont typeface="Arial" panose="020B0604020202020204" pitchFamily="34" charset="0"/>
                        <a:buChar char="•"/>
                      </a:pPr>
                      <a:r>
                        <a:rPr lang="en-US" sz="900">
                          <a:effectLst/>
                        </a:rPr>
                        <a:t>0.0625% on sell side (on premium)</a:t>
                      </a:r>
                    </a:p>
                  </a:txBody>
                  <a:tcPr marL="58486" marR="58486" marT="46789" marB="46789" anchor="ctr">
                    <a:lnL>
                      <a:noFill/>
                    </a:lnL>
                    <a:lnR>
                      <a:noFill/>
                    </a:lnR>
                    <a:lnT>
                      <a:noFill/>
                    </a:lnT>
                    <a:lnB>
                      <a:noFill/>
                    </a:lnB>
                    <a:solidFill>
                      <a:srgbClr val="FAFAFB"/>
                    </a:solidFill>
                  </a:tcPr>
                </a:tc>
                <a:extLst>
                  <a:ext uri="{0D108BD9-81ED-4DB2-BD59-A6C34878D82A}">
                    <a16:rowId xmlns:a16="http://schemas.microsoft.com/office/drawing/2014/main" val="1182910794"/>
                  </a:ext>
                </a:extLst>
              </a:tr>
              <a:tr h="698230">
                <a:tc>
                  <a:txBody>
                    <a:bodyPr/>
                    <a:lstStyle/>
                    <a:p>
                      <a:pPr algn="l"/>
                      <a:r>
                        <a:rPr lang="en-IN" sz="900">
                          <a:solidFill>
                            <a:srgbClr val="666666"/>
                          </a:solidFill>
                          <a:effectLst/>
                        </a:rPr>
                        <a:t>Transaction charges</a:t>
                      </a:r>
                    </a:p>
                  </a:txBody>
                  <a:tcPr marL="58486" marR="58486" marT="46789" marB="46789" anchor="ctr">
                    <a:lnL>
                      <a:noFill/>
                    </a:lnL>
                    <a:lnR>
                      <a:noFill/>
                    </a:lnR>
                    <a:lnT>
                      <a:noFill/>
                    </a:lnT>
                    <a:lnB>
                      <a:noFill/>
                    </a:lnB>
                  </a:tcPr>
                </a:tc>
                <a:tc>
                  <a:txBody>
                    <a:bodyPr/>
                    <a:lstStyle/>
                    <a:p>
                      <a:pPr algn="l"/>
                      <a:r>
                        <a:rPr lang="en-IN" sz="900">
                          <a:effectLst/>
                        </a:rPr>
                        <a:t>NSE: 0.00325%</a:t>
                      </a:r>
                      <a:br>
                        <a:rPr lang="en-IN" sz="900">
                          <a:effectLst/>
                        </a:rPr>
                      </a:br>
                      <a:r>
                        <a:rPr lang="en-IN" sz="900">
                          <a:effectLst/>
                        </a:rPr>
                        <a:t>BSE: 0.00375%</a:t>
                      </a:r>
                    </a:p>
                  </a:txBody>
                  <a:tcPr marL="58486" marR="58486" marT="46789" marB="46789" anchor="ctr">
                    <a:lnL>
                      <a:noFill/>
                    </a:lnL>
                    <a:lnR>
                      <a:noFill/>
                    </a:lnR>
                    <a:lnT>
                      <a:noFill/>
                    </a:lnT>
                    <a:lnB>
                      <a:noFill/>
                    </a:lnB>
                  </a:tcPr>
                </a:tc>
                <a:tc>
                  <a:txBody>
                    <a:bodyPr/>
                    <a:lstStyle/>
                    <a:p>
                      <a:pPr algn="l"/>
                      <a:r>
                        <a:rPr lang="en-IN" sz="900">
                          <a:effectLst/>
                        </a:rPr>
                        <a:t>NSE: 0.00325%</a:t>
                      </a:r>
                      <a:br>
                        <a:rPr lang="en-IN" sz="900">
                          <a:effectLst/>
                        </a:rPr>
                      </a:br>
                      <a:r>
                        <a:rPr lang="en-IN" sz="900">
                          <a:effectLst/>
                        </a:rPr>
                        <a:t>BSE: 0.00375%</a:t>
                      </a:r>
                    </a:p>
                  </a:txBody>
                  <a:tcPr marL="58486" marR="58486" marT="46789" marB="46789" anchor="ctr">
                    <a:lnL>
                      <a:noFill/>
                    </a:lnL>
                    <a:lnR>
                      <a:noFill/>
                    </a:lnR>
                    <a:lnT>
                      <a:noFill/>
                    </a:lnT>
                    <a:lnB>
                      <a:noFill/>
                    </a:lnB>
                  </a:tcPr>
                </a:tc>
                <a:tc>
                  <a:txBody>
                    <a:bodyPr/>
                    <a:lstStyle/>
                    <a:p>
                      <a:pPr algn="l"/>
                      <a:r>
                        <a:rPr lang="en-IN" sz="900">
                          <a:effectLst/>
                        </a:rPr>
                        <a:t>NSE: 0.0019%</a:t>
                      </a:r>
                      <a:br>
                        <a:rPr lang="en-IN" sz="900">
                          <a:effectLst/>
                        </a:rPr>
                      </a:br>
                      <a:r>
                        <a:rPr lang="en-IN" sz="900">
                          <a:effectLst/>
                        </a:rPr>
                        <a:t>BSE: 0</a:t>
                      </a:r>
                    </a:p>
                  </a:txBody>
                  <a:tcPr marL="58486" marR="58486" marT="46789" marB="46789" anchor="ctr">
                    <a:lnL>
                      <a:noFill/>
                    </a:lnL>
                    <a:lnR>
                      <a:noFill/>
                    </a:lnR>
                    <a:lnT>
                      <a:noFill/>
                    </a:lnT>
                    <a:lnB>
                      <a:noFill/>
                    </a:lnB>
                  </a:tcPr>
                </a:tc>
                <a:tc>
                  <a:txBody>
                    <a:bodyPr/>
                    <a:lstStyle/>
                    <a:p>
                      <a:pPr algn="l"/>
                      <a:r>
                        <a:rPr lang="en-US" sz="900">
                          <a:effectLst/>
                        </a:rPr>
                        <a:t>NSE: 0.05% (on premium)</a:t>
                      </a:r>
                      <a:br>
                        <a:rPr lang="en-US" sz="900">
                          <a:effectLst/>
                        </a:rPr>
                      </a:br>
                      <a:r>
                        <a:rPr lang="en-US" sz="900">
                          <a:effectLst/>
                        </a:rPr>
                        <a:t>BSE: 0.005% (on premium)</a:t>
                      </a:r>
                    </a:p>
                  </a:txBody>
                  <a:tcPr marL="58486" marR="58486" marT="46789" marB="46789" anchor="ctr">
                    <a:lnL>
                      <a:noFill/>
                    </a:lnL>
                    <a:lnR>
                      <a:noFill/>
                    </a:lnR>
                    <a:lnT>
                      <a:noFill/>
                    </a:lnT>
                    <a:lnB>
                      <a:noFill/>
                    </a:lnB>
                  </a:tcPr>
                </a:tc>
                <a:extLst>
                  <a:ext uri="{0D108BD9-81ED-4DB2-BD59-A6C34878D82A}">
                    <a16:rowId xmlns:a16="http://schemas.microsoft.com/office/drawing/2014/main" val="3110172508"/>
                  </a:ext>
                </a:extLst>
              </a:tr>
              <a:tr h="847352">
                <a:tc>
                  <a:txBody>
                    <a:bodyPr/>
                    <a:lstStyle/>
                    <a:p>
                      <a:pPr algn="l"/>
                      <a:r>
                        <a:rPr lang="en-IN" sz="900">
                          <a:solidFill>
                            <a:srgbClr val="666666"/>
                          </a:solidFill>
                          <a:effectLst/>
                        </a:rPr>
                        <a:t>GST</a:t>
                      </a:r>
                    </a:p>
                  </a:txBody>
                  <a:tcPr marL="58486" marR="58486" marT="46789" marB="46789" anchor="ctr">
                    <a:lnL>
                      <a:noFill/>
                    </a:lnL>
                    <a:lnR>
                      <a:noFill/>
                    </a:lnR>
                    <a:lnT>
                      <a:noFill/>
                    </a:lnT>
                    <a:lnB>
                      <a:noFill/>
                    </a:lnB>
                    <a:solidFill>
                      <a:srgbClr val="FAFAFB"/>
                    </a:solidFill>
                  </a:tcPr>
                </a:tc>
                <a:tc>
                  <a:txBody>
                    <a:bodyPr/>
                    <a:lstStyle/>
                    <a:p>
                      <a:pPr algn="l"/>
                      <a:r>
                        <a:rPr lang="en-IN" sz="900">
                          <a:effectLst/>
                        </a:rPr>
                        <a:t>18% on (brokerage + SEBI charges + transaction charges)</a:t>
                      </a:r>
                    </a:p>
                  </a:txBody>
                  <a:tcPr marL="58486" marR="58486" marT="46789" marB="46789" anchor="ctr">
                    <a:lnL>
                      <a:noFill/>
                    </a:lnL>
                    <a:lnR>
                      <a:noFill/>
                    </a:lnR>
                    <a:lnT>
                      <a:noFill/>
                    </a:lnT>
                    <a:lnB>
                      <a:noFill/>
                    </a:lnB>
                    <a:solidFill>
                      <a:srgbClr val="FAFAFB"/>
                    </a:solidFill>
                  </a:tcPr>
                </a:tc>
                <a:tc>
                  <a:txBody>
                    <a:bodyPr/>
                    <a:lstStyle/>
                    <a:p>
                      <a:pPr algn="l"/>
                      <a:r>
                        <a:rPr lang="en-IN" sz="900">
                          <a:effectLst/>
                        </a:rPr>
                        <a:t>18% on (brokerage + SEBI charges + transaction charges)</a:t>
                      </a:r>
                    </a:p>
                  </a:txBody>
                  <a:tcPr marL="58486" marR="58486" marT="46789" marB="46789" anchor="ctr">
                    <a:lnL>
                      <a:noFill/>
                    </a:lnL>
                    <a:lnR>
                      <a:noFill/>
                    </a:lnR>
                    <a:lnT>
                      <a:noFill/>
                    </a:lnT>
                    <a:lnB>
                      <a:noFill/>
                    </a:lnB>
                    <a:solidFill>
                      <a:srgbClr val="FAFAFB"/>
                    </a:solidFill>
                  </a:tcPr>
                </a:tc>
                <a:tc>
                  <a:txBody>
                    <a:bodyPr/>
                    <a:lstStyle/>
                    <a:p>
                      <a:pPr algn="l"/>
                      <a:r>
                        <a:rPr lang="en-IN" sz="900">
                          <a:effectLst/>
                        </a:rPr>
                        <a:t>18% on (brokerage + SEBI charges + transaction charges)</a:t>
                      </a:r>
                    </a:p>
                  </a:txBody>
                  <a:tcPr marL="58486" marR="58486" marT="46789" marB="46789" anchor="ctr">
                    <a:lnL>
                      <a:noFill/>
                    </a:lnL>
                    <a:lnR>
                      <a:noFill/>
                    </a:lnR>
                    <a:lnT>
                      <a:noFill/>
                    </a:lnT>
                    <a:lnB>
                      <a:noFill/>
                    </a:lnB>
                    <a:solidFill>
                      <a:srgbClr val="FAFAFB"/>
                    </a:solidFill>
                  </a:tcPr>
                </a:tc>
                <a:tc>
                  <a:txBody>
                    <a:bodyPr/>
                    <a:lstStyle/>
                    <a:p>
                      <a:pPr algn="l"/>
                      <a:r>
                        <a:rPr lang="en-IN" sz="900">
                          <a:effectLst/>
                        </a:rPr>
                        <a:t>18% on (brokerage + SEBI charges + transaction charges)</a:t>
                      </a:r>
                    </a:p>
                  </a:txBody>
                  <a:tcPr marL="58486" marR="58486" marT="46789" marB="46789" anchor="ctr">
                    <a:lnL>
                      <a:noFill/>
                    </a:lnL>
                    <a:lnR>
                      <a:noFill/>
                    </a:lnR>
                    <a:lnT>
                      <a:noFill/>
                    </a:lnT>
                    <a:lnB>
                      <a:noFill/>
                    </a:lnB>
                    <a:solidFill>
                      <a:srgbClr val="FAFAFB"/>
                    </a:solidFill>
                  </a:tcPr>
                </a:tc>
                <a:extLst>
                  <a:ext uri="{0D108BD9-81ED-4DB2-BD59-A6C34878D82A}">
                    <a16:rowId xmlns:a16="http://schemas.microsoft.com/office/drawing/2014/main" val="2042331108"/>
                  </a:ext>
                </a:extLst>
              </a:tr>
              <a:tr h="388254">
                <a:tc>
                  <a:txBody>
                    <a:bodyPr/>
                    <a:lstStyle/>
                    <a:p>
                      <a:pPr algn="l"/>
                      <a:r>
                        <a:rPr lang="en-IN" sz="900">
                          <a:solidFill>
                            <a:srgbClr val="666666"/>
                          </a:solidFill>
                          <a:effectLst/>
                        </a:rPr>
                        <a:t>SEBI charges</a:t>
                      </a:r>
                    </a:p>
                  </a:txBody>
                  <a:tcPr marL="58486" marR="58486" marT="46789" marB="46789" anchor="ctr">
                    <a:lnL>
                      <a:noFill/>
                    </a:lnL>
                    <a:lnR>
                      <a:noFill/>
                    </a:lnR>
                    <a:lnT>
                      <a:noFill/>
                    </a:lnT>
                    <a:lnB>
                      <a:noFill/>
                    </a:lnB>
                  </a:tcPr>
                </a:tc>
                <a:tc>
                  <a:txBody>
                    <a:bodyPr/>
                    <a:lstStyle/>
                    <a:p>
                      <a:pPr algn="l"/>
                      <a:r>
                        <a:rPr lang="en-IN" sz="900">
                          <a:effectLst/>
                        </a:rPr>
                        <a:t>₹10 / crore + GST</a:t>
                      </a:r>
                    </a:p>
                  </a:txBody>
                  <a:tcPr marL="58486" marR="58486" marT="46789" marB="46789" anchor="ctr">
                    <a:lnL>
                      <a:noFill/>
                    </a:lnL>
                    <a:lnR>
                      <a:noFill/>
                    </a:lnR>
                    <a:lnT>
                      <a:noFill/>
                    </a:lnT>
                    <a:lnB>
                      <a:noFill/>
                    </a:lnB>
                  </a:tcPr>
                </a:tc>
                <a:tc>
                  <a:txBody>
                    <a:bodyPr/>
                    <a:lstStyle/>
                    <a:p>
                      <a:pPr algn="l"/>
                      <a:r>
                        <a:rPr lang="en-IN" sz="900">
                          <a:effectLst/>
                        </a:rPr>
                        <a:t>₹10 / crore + GST</a:t>
                      </a:r>
                    </a:p>
                  </a:txBody>
                  <a:tcPr marL="58486" marR="58486" marT="46789" marB="46789" anchor="ctr">
                    <a:lnL>
                      <a:noFill/>
                    </a:lnL>
                    <a:lnR>
                      <a:noFill/>
                    </a:lnR>
                    <a:lnT>
                      <a:noFill/>
                    </a:lnT>
                    <a:lnB>
                      <a:noFill/>
                    </a:lnB>
                  </a:tcPr>
                </a:tc>
                <a:tc>
                  <a:txBody>
                    <a:bodyPr/>
                    <a:lstStyle/>
                    <a:p>
                      <a:pPr algn="l"/>
                      <a:r>
                        <a:rPr lang="en-IN" sz="900">
                          <a:effectLst/>
                        </a:rPr>
                        <a:t>₹10 / crore + GST</a:t>
                      </a:r>
                    </a:p>
                  </a:txBody>
                  <a:tcPr marL="58486" marR="58486" marT="46789" marB="46789" anchor="ctr">
                    <a:lnL>
                      <a:noFill/>
                    </a:lnL>
                    <a:lnR>
                      <a:noFill/>
                    </a:lnR>
                    <a:lnT>
                      <a:noFill/>
                    </a:lnT>
                    <a:lnB>
                      <a:noFill/>
                    </a:lnB>
                  </a:tcPr>
                </a:tc>
                <a:tc>
                  <a:txBody>
                    <a:bodyPr/>
                    <a:lstStyle/>
                    <a:p>
                      <a:pPr algn="l"/>
                      <a:r>
                        <a:rPr lang="en-IN" sz="900">
                          <a:effectLst/>
                        </a:rPr>
                        <a:t>₹10 / crore + GST</a:t>
                      </a:r>
                    </a:p>
                  </a:txBody>
                  <a:tcPr marL="58486" marR="58486" marT="46789" marB="46789" anchor="ctr">
                    <a:lnL>
                      <a:noFill/>
                    </a:lnL>
                    <a:lnR>
                      <a:noFill/>
                    </a:lnR>
                    <a:lnT>
                      <a:noFill/>
                    </a:lnT>
                    <a:lnB>
                      <a:noFill/>
                    </a:lnB>
                  </a:tcPr>
                </a:tc>
                <a:extLst>
                  <a:ext uri="{0D108BD9-81ED-4DB2-BD59-A6C34878D82A}">
                    <a16:rowId xmlns:a16="http://schemas.microsoft.com/office/drawing/2014/main" val="28518865"/>
                  </a:ext>
                </a:extLst>
              </a:tr>
              <a:tr h="533851">
                <a:tc>
                  <a:txBody>
                    <a:bodyPr/>
                    <a:lstStyle/>
                    <a:p>
                      <a:pPr algn="l"/>
                      <a:r>
                        <a:rPr lang="en-IN" sz="900">
                          <a:solidFill>
                            <a:srgbClr val="666666"/>
                          </a:solidFill>
                          <a:effectLst/>
                        </a:rPr>
                        <a:t>Stamp charges</a:t>
                      </a:r>
                    </a:p>
                  </a:txBody>
                  <a:tcPr marL="58486" marR="58486" marT="46789" marB="46789" anchor="ctr">
                    <a:lnL>
                      <a:noFill/>
                    </a:lnL>
                    <a:lnR>
                      <a:noFill/>
                    </a:lnR>
                    <a:lnT>
                      <a:noFill/>
                    </a:lnT>
                    <a:lnB>
                      <a:noFill/>
                    </a:lnB>
                    <a:solidFill>
                      <a:srgbClr val="FAFAFB"/>
                    </a:solidFill>
                  </a:tcPr>
                </a:tc>
                <a:tc>
                  <a:txBody>
                    <a:bodyPr/>
                    <a:lstStyle/>
                    <a:p>
                      <a:pPr algn="l"/>
                      <a:r>
                        <a:rPr lang="en-US" sz="900">
                          <a:effectLst/>
                        </a:rPr>
                        <a:t>0.015% or ₹1500 / crore on buy side</a:t>
                      </a:r>
                    </a:p>
                  </a:txBody>
                  <a:tcPr marL="58486" marR="58486" marT="46789" marB="46789" anchor="ctr">
                    <a:lnL>
                      <a:noFill/>
                    </a:lnL>
                    <a:lnR>
                      <a:noFill/>
                    </a:lnR>
                    <a:lnT>
                      <a:noFill/>
                    </a:lnT>
                    <a:lnB>
                      <a:noFill/>
                    </a:lnB>
                    <a:solidFill>
                      <a:srgbClr val="FAFAFB"/>
                    </a:solidFill>
                  </a:tcPr>
                </a:tc>
                <a:tc>
                  <a:txBody>
                    <a:bodyPr/>
                    <a:lstStyle/>
                    <a:p>
                      <a:pPr algn="l"/>
                      <a:r>
                        <a:rPr lang="en-US" sz="900">
                          <a:effectLst/>
                        </a:rPr>
                        <a:t>0.003% or ₹300 / crore on buy side</a:t>
                      </a:r>
                    </a:p>
                  </a:txBody>
                  <a:tcPr marL="58486" marR="58486" marT="46789" marB="46789" anchor="ctr">
                    <a:lnL>
                      <a:noFill/>
                    </a:lnL>
                    <a:lnR>
                      <a:noFill/>
                    </a:lnR>
                    <a:lnT>
                      <a:noFill/>
                    </a:lnT>
                    <a:lnB>
                      <a:noFill/>
                    </a:lnB>
                    <a:solidFill>
                      <a:srgbClr val="FAFAFB"/>
                    </a:solidFill>
                  </a:tcPr>
                </a:tc>
                <a:tc>
                  <a:txBody>
                    <a:bodyPr/>
                    <a:lstStyle/>
                    <a:p>
                      <a:pPr algn="l"/>
                      <a:r>
                        <a:rPr lang="en-US" sz="900">
                          <a:effectLst/>
                        </a:rPr>
                        <a:t>0.002% or ₹200 / crore on buy side</a:t>
                      </a:r>
                    </a:p>
                  </a:txBody>
                  <a:tcPr marL="58486" marR="58486" marT="46789" marB="46789" anchor="ctr">
                    <a:lnL>
                      <a:noFill/>
                    </a:lnL>
                    <a:lnR>
                      <a:noFill/>
                    </a:lnR>
                    <a:lnT>
                      <a:noFill/>
                    </a:lnT>
                    <a:lnB>
                      <a:noFill/>
                    </a:lnB>
                    <a:solidFill>
                      <a:srgbClr val="FAFAFB"/>
                    </a:solidFill>
                  </a:tcPr>
                </a:tc>
                <a:tc>
                  <a:txBody>
                    <a:bodyPr/>
                    <a:lstStyle/>
                    <a:p>
                      <a:pPr algn="l"/>
                      <a:r>
                        <a:rPr lang="en-US" sz="900" dirty="0">
                          <a:effectLst/>
                        </a:rPr>
                        <a:t>0.003% or ₹300 / crore on buy side</a:t>
                      </a:r>
                    </a:p>
                  </a:txBody>
                  <a:tcPr marL="58486" marR="58486" marT="46789" marB="46789" anchor="ctr">
                    <a:lnL>
                      <a:noFill/>
                    </a:lnL>
                    <a:lnR>
                      <a:noFill/>
                    </a:lnR>
                    <a:lnT>
                      <a:noFill/>
                    </a:lnT>
                    <a:lnB>
                      <a:noFill/>
                    </a:lnB>
                    <a:solidFill>
                      <a:srgbClr val="FAFAFB"/>
                    </a:solidFill>
                  </a:tcPr>
                </a:tc>
                <a:extLst>
                  <a:ext uri="{0D108BD9-81ED-4DB2-BD59-A6C34878D82A}">
                    <a16:rowId xmlns:a16="http://schemas.microsoft.com/office/drawing/2014/main" val="2319714661"/>
                  </a:ext>
                </a:extLst>
              </a:tr>
            </a:tbl>
          </a:graphicData>
        </a:graphic>
      </p:graphicFrame>
    </p:spTree>
    <p:extLst>
      <p:ext uri="{BB962C8B-B14F-4D97-AF65-F5344CB8AC3E}">
        <p14:creationId xmlns:p14="http://schemas.microsoft.com/office/powerpoint/2010/main" val="404854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7ED96-6FB2-65F2-1A81-CD131981DB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LIST OF CHARGES – CURRENCY  </a:t>
            </a:r>
          </a:p>
        </p:txBody>
      </p:sp>
      <p:graphicFrame>
        <p:nvGraphicFramePr>
          <p:cNvPr id="6" name="Content Placeholder 5">
            <a:extLst>
              <a:ext uri="{FF2B5EF4-FFF2-40B4-BE49-F238E27FC236}">
                <a16:creationId xmlns:a16="http://schemas.microsoft.com/office/drawing/2014/main" id="{A27222CC-B2E4-751A-2500-D8F206A85639}"/>
              </a:ext>
            </a:extLst>
          </p:cNvPr>
          <p:cNvGraphicFramePr>
            <a:graphicFrameLocks noGrp="1"/>
          </p:cNvGraphicFramePr>
          <p:nvPr>
            <p:ph idx="1"/>
            <p:extLst>
              <p:ext uri="{D42A27DB-BD31-4B8C-83A1-F6EECF244321}">
                <p14:modId xmlns:p14="http://schemas.microsoft.com/office/powerpoint/2010/main" val="743282039"/>
              </p:ext>
            </p:extLst>
          </p:nvPr>
        </p:nvGraphicFramePr>
        <p:xfrm>
          <a:off x="4777316" y="991237"/>
          <a:ext cx="6780700" cy="4873202"/>
        </p:xfrm>
        <a:graphic>
          <a:graphicData uri="http://schemas.openxmlformats.org/drawingml/2006/table">
            <a:tbl>
              <a:tblPr firstRow="1" bandRow="1"/>
              <a:tblGrid>
                <a:gridCol w="2246272">
                  <a:extLst>
                    <a:ext uri="{9D8B030D-6E8A-4147-A177-3AD203B41FA5}">
                      <a16:colId xmlns:a16="http://schemas.microsoft.com/office/drawing/2014/main" val="1239543402"/>
                    </a:ext>
                  </a:extLst>
                </a:gridCol>
                <a:gridCol w="2267214">
                  <a:extLst>
                    <a:ext uri="{9D8B030D-6E8A-4147-A177-3AD203B41FA5}">
                      <a16:colId xmlns:a16="http://schemas.microsoft.com/office/drawing/2014/main" val="2169799220"/>
                    </a:ext>
                  </a:extLst>
                </a:gridCol>
                <a:gridCol w="2267214">
                  <a:extLst>
                    <a:ext uri="{9D8B030D-6E8A-4147-A177-3AD203B41FA5}">
                      <a16:colId xmlns:a16="http://schemas.microsoft.com/office/drawing/2014/main" val="414785320"/>
                    </a:ext>
                  </a:extLst>
                </a:gridCol>
              </a:tblGrid>
              <a:tr h="408830">
                <a:tc>
                  <a:txBody>
                    <a:bodyPr/>
                    <a:lstStyle/>
                    <a:p>
                      <a:pPr algn="l"/>
                      <a:r>
                        <a:rPr lang="en-IN" sz="1500" b="0">
                          <a:effectLst/>
                        </a:rPr>
                        <a:t>Zerodha charges</a:t>
                      </a:r>
                    </a:p>
                  </a:txBody>
                  <a:tcPr marL="91893" marR="91893" marT="73515" marB="73515" anchor="ctr">
                    <a:lnL>
                      <a:noFill/>
                    </a:lnL>
                    <a:lnR>
                      <a:noFill/>
                    </a:lnR>
                    <a:lnT>
                      <a:noFill/>
                    </a:lnT>
                    <a:lnB>
                      <a:noFill/>
                    </a:lnB>
                    <a:solidFill>
                      <a:srgbClr val="F1F1F1"/>
                    </a:solidFill>
                  </a:tcPr>
                </a:tc>
                <a:tc>
                  <a:txBody>
                    <a:bodyPr/>
                    <a:lstStyle/>
                    <a:p>
                      <a:pPr algn="l"/>
                      <a:r>
                        <a:rPr lang="en-IN" sz="1500" b="0">
                          <a:effectLst/>
                        </a:rPr>
                        <a:t>Currency futures</a:t>
                      </a:r>
                    </a:p>
                  </a:txBody>
                  <a:tcPr marL="91893" marR="91893" marT="73515" marB="73515" anchor="ctr">
                    <a:lnL>
                      <a:noFill/>
                    </a:lnL>
                    <a:lnR>
                      <a:noFill/>
                    </a:lnR>
                    <a:lnT>
                      <a:noFill/>
                    </a:lnT>
                    <a:lnB>
                      <a:noFill/>
                    </a:lnB>
                    <a:solidFill>
                      <a:srgbClr val="F1F1F1"/>
                    </a:solidFill>
                  </a:tcPr>
                </a:tc>
                <a:tc>
                  <a:txBody>
                    <a:bodyPr/>
                    <a:lstStyle/>
                    <a:p>
                      <a:pPr algn="l"/>
                      <a:r>
                        <a:rPr lang="en-IN" sz="1500" b="0">
                          <a:effectLst/>
                        </a:rPr>
                        <a:t>Currency options</a:t>
                      </a:r>
                    </a:p>
                  </a:txBody>
                  <a:tcPr marL="91893" marR="91893" marT="73515" marB="73515" anchor="ctr">
                    <a:lnL>
                      <a:noFill/>
                    </a:lnL>
                    <a:lnR>
                      <a:noFill/>
                    </a:lnR>
                    <a:lnT>
                      <a:noFill/>
                    </a:lnT>
                    <a:lnB>
                      <a:noFill/>
                    </a:lnB>
                    <a:solidFill>
                      <a:srgbClr val="F1F1F1"/>
                    </a:solidFill>
                  </a:tcPr>
                </a:tc>
                <a:extLst>
                  <a:ext uri="{0D108BD9-81ED-4DB2-BD59-A6C34878D82A}">
                    <a16:rowId xmlns:a16="http://schemas.microsoft.com/office/drawing/2014/main" val="1855430164"/>
                  </a:ext>
                </a:extLst>
              </a:tr>
              <a:tr h="632318">
                <a:tc>
                  <a:txBody>
                    <a:bodyPr/>
                    <a:lstStyle/>
                    <a:p>
                      <a:pPr algn="l"/>
                      <a:r>
                        <a:rPr lang="en-IN" sz="1500">
                          <a:solidFill>
                            <a:srgbClr val="666666"/>
                          </a:solidFill>
                          <a:effectLst/>
                        </a:rPr>
                        <a:t>Brokerage</a:t>
                      </a:r>
                    </a:p>
                  </a:txBody>
                  <a:tcPr marL="91893" marR="91893" marT="73515" marB="73515" anchor="ctr">
                    <a:lnL>
                      <a:noFill/>
                    </a:lnL>
                    <a:lnR>
                      <a:noFill/>
                    </a:lnR>
                    <a:lnT>
                      <a:noFill/>
                    </a:lnT>
                    <a:lnB>
                      <a:noFill/>
                    </a:lnB>
                  </a:tcPr>
                </a:tc>
                <a:tc>
                  <a:txBody>
                    <a:bodyPr/>
                    <a:lstStyle/>
                    <a:p>
                      <a:pPr algn="l"/>
                      <a:r>
                        <a:rPr lang="en-US" sz="1500">
                          <a:effectLst/>
                        </a:rPr>
                        <a:t>0.03% or ₹ 20/executed order whichever is lower</a:t>
                      </a:r>
                    </a:p>
                  </a:txBody>
                  <a:tcPr marL="91893" marR="91893" marT="73515" marB="73515" anchor="ctr">
                    <a:lnL>
                      <a:noFill/>
                    </a:lnL>
                    <a:lnR>
                      <a:noFill/>
                    </a:lnR>
                    <a:lnT>
                      <a:noFill/>
                    </a:lnT>
                    <a:lnB>
                      <a:noFill/>
                    </a:lnB>
                  </a:tcPr>
                </a:tc>
                <a:tc>
                  <a:txBody>
                    <a:bodyPr/>
                    <a:lstStyle/>
                    <a:p>
                      <a:pPr algn="l"/>
                      <a:r>
                        <a:rPr lang="en-IN" sz="1500">
                          <a:effectLst/>
                        </a:rPr>
                        <a:t>₹ 20/executed order</a:t>
                      </a:r>
                    </a:p>
                  </a:txBody>
                  <a:tcPr marL="91893" marR="91893" marT="73515" marB="73515" anchor="ctr">
                    <a:lnL>
                      <a:noFill/>
                    </a:lnL>
                    <a:lnR>
                      <a:noFill/>
                    </a:lnR>
                    <a:lnT>
                      <a:noFill/>
                    </a:lnT>
                    <a:lnB>
                      <a:noFill/>
                    </a:lnB>
                  </a:tcPr>
                </a:tc>
                <a:extLst>
                  <a:ext uri="{0D108BD9-81ED-4DB2-BD59-A6C34878D82A}">
                    <a16:rowId xmlns:a16="http://schemas.microsoft.com/office/drawing/2014/main" val="2346659749"/>
                  </a:ext>
                </a:extLst>
              </a:tr>
              <a:tr h="408830">
                <a:tc>
                  <a:txBody>
                    <a:bodyPr/>
                    <a:lstStyle/>
                    <a:p>
                      <a:pPr algn="l"/>
                      <a:r>
                        <a:rPr lang="en-IN" sz="1500">
                          <a:solidFill>
                            <a:srgbClr val="666666"/>
                          </a:solidFill>
                          <a:effectLst/>
                        </a:rPr>
                        <a:t>STT/CTT</a:t>
                      </a:r>
                    </a:p>
                  </a:txBody>
                  <a:tcPr marL="91893" marR="91893" marT="73515" marB="73515" anchor="ctr">
                    <a:lnL>
                      <a:noFill/>
                    </a:lnL>
                    <a:lnR>
                      <a:noFill/>
                    </a:lnR>
                    <a:lnT>
                      <a:noFill/>
                    </a:lnT>
                    <a:lnB>
                      <a:noFill/>
                    </a:lnB>
                    <a:solidFill>
                      <a:srgbClr val="FAFAFB"/>
                    </a:solidFill>
                  </a:tcPr>
                </a:tc>
                <a:tc>
                  <a:txBody>
                    <a:bodyPr/>
                    <a:lstStyle/>
                    <a:p>
                      <a:pPr algn="l"/>
                      <a:r>
                        <a:rPr lang="en-IN" sz="1500">
                          <a:effectLst/>
                        </a:rPr>
                        <a:t>No STT</a:t>
                      </a:r>
                    </a:p>
                  </a:txBody>
                  <a:tcPr marL="91893" marR="91893" marT="73515" marB="73515" anchor="ctr">
                    <a:lnL>
                      <a:noFill/>
                    </a:lnL>
                    <a:lnR>
                      <a:noFill/>
                    </a:lnR>
                    <a:lnT>
                      <a:noFill/>
                    </a:lnT>
                    <a:lnB>
                      <a:noFill/>
                    </a:lnB>
                    <a:solidFill>
                      <a:srgbClr val="FAFAFB"/>
                    </a:solidFill>
                  </a:tcPr>
                </a:tc>
                <a:tc>
                  <a:txBody>
                    <a:bodyPr/>
                    <a:lstStyle/>
                    <a:p>
                      <a:pPr algn="l"/>
                      <a:r>
                        <a:rPr lang="en-IN" sz="1500">
                          <a:effectLst/>
                        </a:rPr>
                        <a:t>No STT</a:t>
                      </a:r>
                    </a:p>
                  </a:txBody>
                  <a:tcPr marL="91893" marR="91893" marT="73515" marB="73515" anchor="ctr">
                    <a:lnL>
                      <a:noFill/>
                    </a:lnL>
                    <a:lnR>
                      <a:noFill/>
                    </a:lnR>
                    <a:lnT>
                      <a:noFill/>
                    </a:lnT>
                    <a:lnB>
                      <a:noFill/>
                    </a:lnB>
                    <a:solidFill>
                      <a:srgbClr val="FAFAFB"/>
                    </a:solidFill>
                  </a:tcPr>
                </a:tc>
                <a:extLst>
                  <a:ext uri="{0D108BD9-81ED-4DB2-BD59-A6C34878D82A}">
                    <a16:rowId xmlns:a16="http://schemas.microsoft.com/office/drawing/2014/main" val="2057593605"/>
                  </a:ext>
                </a:extLst>
              </a:tr>
              <a:tr h="1526270">
                <a:tc>
                  <a:txBody>
                    <a:bodyPr/>
                    <a:lstStyle/>
                    <a:p>
                      <a:pPr algn="l"/>
                      <a:r>
                        <a:rPr lang="en-IN" sz="1500">
                          <a:solidFill>
                            <a:srgbClr val="666666"/>
                          </a:solidFill>
                          <a:effectLst/>
                        </a:rPr>
                        <a:t>Transaction charges</a:t>
                      </a:r>
                    </a:p>
                  </a:txBody>
                  <a:tcPr marL="91893" marR="91893" marT="73515" marB="73515" anchor="ctr">
                    <a:lnL>
                      <a:noFill/>
                    </a:lnL>
                    <a:lnR>
                      <a:noFill/>
                    </a:lnR>
                    <a:lnT>
                      <a:noFill/>
                    </a:lnT>
                    <a:lnB>
                      <a:noFill/>
                    </a:lnB>
                  </a:tcPr>
                </a:tc>
                <a:tc>
                  <a:txBody>
                    <a:bodyPr/>
                    <a:lstStyle/>
                    <a:p>
                      <a:pPr algn="l"/>
                      <a:r>
                        <a:rPr lang="en-IN" sz="1500" b="0">
                          <a:effectLst/>
                        </a:rPr>
                        <a:t>NSE:</a:t>
                      </a:r>
                      <a:br>
                        <a:rPr lang="en-IN" sz="1500">
                          <a:effectLst/>
                        </a:rPr>
                      </a:br>
                      <a:r>
                        <a:rPr lang="en-IN" sz="1500">
                          <a:effectLst/>
                        </a:rPr>
                        <a:t>Exchange txn charge: 0.0009%</a:t>
                      </a:r>
                      <a:br>
                        <a:rPr lang="en-IN" sz="1500">
                          <a:effectLst/>
                        </a:rPr>
                      </a:br>
                      <a:r>
                        <a:rPr lang="en-IN" sz="1500" b="0">
                          <a:effectLst/>
                        </a:rPr>
                        <a:t>BSE:</a:t>
                      </a:r>
                      <a:br>
                        <a:rPr lang="en-IN" sz="1500">
                          <a:effectLst/>
                        </a:rPr>
                      </a:br>
                      <a:r>
                        <a:rPr lang="en-IN" sz="1500">
                          <a:effectLst/>
                        </a:rPr>
                        <a:t>Exchange txn charge: 0.00025%</a:t>
                      </a:r>
                    </a:p>
                  </a:txBody>
                  <a:tcPr marL="91893" marR="91893" marT="73515" marB="73515" anchor="ctr">
                    <a:lnL>
                      <a:noFill/>
                    </a:lnL>
                    <a:lnR>
                      <a:noFill/>
                    </a:lnR>
                    <a:lnT>
                      <a:noFill/>
                    </a:lnT>
                    <a:lnB>
                      <a:noFill/>
                    </a:lnB>
                  </a:tcPr>
                </a:tc>
                <a:tc>
                  <a:txBody>
                    <a:bodyPr/>
                    <a:lstStyle/>
                    <a:p>
                      <a:pPr algn="l"/>
                      <a:r>
                        <a:rPr lang="en-IN" sz="1500" b="0">
                          <a:effectLst/>
                        </a:rPr>
                        <a:t>NSE:</a:t>
                      </a:r>
                      <a:br>
                        <a:rPr lang="en-IN" sz="1500">
                          <a:effectLst/>
                        </a:rPr>
                      </a:br>
                      <a:r>
                        <a:rPr lang="en-IN" sz="1500">
                          <a:effectLst/>
                        </a:rPr>
                        <a:t>Exchange txn charge: 0.035%</a:t>
                      </a:r>
                      <a:br>
                        <a:rPr lang="en-IN" sz="1500">
                          <a:effectLst/>
                        </a:rPr>
                      </a:br>
                      <a:r>
                        <a:rPr lang="en-IN" sz="1500" b="0">
                          <a:effectLst/>
                        </a:rPr>
                        <a:t>BSE:</a:t>
                      </a:r>
                      <a:br>
                        <a:rPr lang="en-IN" sz="1500">
                          <a:effectLst/>
                        </a:rPr>
                      </a:br>
                      <a:r>
                        <a:rPr lang="en-IN" sz="1500">
                          <a:effectLst/>
                        </a:rPr>
                        <a:t>Exchange txn charge: 0.001%</a:t>
                      </a:r>
                    </a:p>
                  </a:txBody>
                  <a:tcPr marL="91893" marR="91893" marT="73515" marB="73515" anchor="ctr">
                    <a:lnL>
                      <a:noFill/>
                    </a:lnL>
                    <a:lnR>
                      <a:noFill/>
                    </a:lnR>
                    <a:lnT>
                      <a:noFill/>
                    </a:lnT>
                    <a:lnB>
                      <a:noFill/>
                    </a:lnB>
                  </a:tcPr>
                </a:tc>
                <a:extLst>
                  <a:ext uri="{0D108BD9-81ED-4DB2-BD59-A6C34878D82A}">
                    <a16:rowId xmlns:a16="http://schemas.microsoft.com/office/drawing/2014/main" val="3179906710"/>
                  </a:ext>
                </a:extLst>
              </a:tr>
              <a:tr h="855806">
                <a:tc>
                  <a:txBody>
                    <a:bodyPr/>
                    <a:lstStyle/>
                    <a:p>
                      <a:pPr algn="l"/>
                      <a:r>
                        <a:rPr lang="en-IN" sz="1500">
                          <a:solidFill>
                            <a:srgbClr val="666666"/>
                          </a:solidFill>
                          <a:effectLst/>
                        </a:rPr>
                        <a:t>GST</a:t>
                      </a:r>
                    </a:p>
                  </a:txBody>
                  <a:tcPr marL="91893" marR="91893" marT="73515" marB="73515" anchor="ctr">
                    <a:lnL>
                      <a:noFill/>
                    </a:lnL>
                    <a:lnR>
                      <a:noFill/>
                    </a:lnR>
                    <a:lnT>
                      <a:noFill/>
                    </a:lnT>
                    <a:lnB>
                      <a:noFill/>
                    </a:lnB>
                    <a:solidFill>
                      <a:srgbClr val="FAFAFB"/>
                    </a:solidFill>
                  </a:tcPr>
                </a:tc>
                <a:tc>
                  <a:txBody>
                    <a:bodyPr/>
                    <a:lstStyle/>
                    <a:p>
                      <a:pPr algn="l"/>
                      <a:r>
                        <a:rPr lang="en-IN" sz="1500">
                          <a:effectLst/>
                        </a:rPr>
                        <a:t>18% on (brokerage + SEBI charges + transaction charges)</a:t>
                      </a:r>
                    </a:p>
                  </a:txBody>
                  <a:tcPr marL="91893" marR="91893" marT="73515" marB="73515" anchor="ctr">
                    <a:lnL>
                      <a:noFill/>
                    </a:lnL>
                    <a:lnR>
                      <a:noFill/>
                    </a:lnR>
                    <a:lnT>
                      <a:noFill/>
                    </a:lnT>
                    <a:lnB>
                      <a:noFill/>
                    </a:lnB>
                    <a:solidFill>
                      <a:srgbClr val="FAFAFB"/>
                    </a:solidFill>
                  </a:tcPr>
                </a:tc>
                <a:tc>
                  <a:txBody>
                    <a:bodyPr/>
                    <a:lstStyle/>
                    <a:p>
                      <a:pPr algn="l"/>
                      <a:r>
                        <a:rPr lang="en-IN" sz="1500">
                          <a:effectLst/>
                        </a:rPr>
                        <a:t>18% on (brokerage + SEBI charges + transaction charges)</a:t>
                      </a:r>
                    </a:p>
                  </a:txBody>
                  <a:tcPr marL="91893" marR="91893" marT="73515" marB="73515" anchor="ctr">
                    <a:lnL>
                      <a:noFill/>
                    </a:lnL>
                    <a:lnR>
                      <a:noFill/>
                    </a:lnR>
                    <a:lnT>
                      <a:noFill/>
                    </a:lnT>
                    <a:lnB>
                      <a:noFill/>
                    </a:lnB>
                    <a:solidFill>
                      <a:srgbClr val="FAFAFB"/>
                    </a:solidFill>
                  </a:tcPr>
                </a:tc>
                <a:extLst>
                  <a:ext uri="{0D108BD9-81ED-4DB2-BD59-A6C34878D82A}">
                    <a16:rowId xmlns:a16="http://schemas.microsoft.com/office/drawing/2014/main" val="3805271997"/>
                  </a:ext>
                </a:extLst>
              </a:tr>
              <a:tr h="408830">
                <a:tc>
                  <a:txBody>
                    <a:bodyPr/>
                    <a:lstStyle/>
                    <a:p>
                      <a:pPr algn="l"/>
                      <a:r>
                        <a:rPr lang="en-IN" sz="1500">
                          <a:solidFill>
                            <a:srgbClr val="666666"/>
                          </a:solidFill>
                          <a:effectLst/>
                        </a:rPr>
                        <a:t>SEBI charges</a:t>
                      </a:r>
                    </a:p>
                  </a:txBody>
                  <a:tcPr marL="91893" marR="91893" marT="73515" marB="73515" anchor="ctr">
                    <a:lnL>
                      <a:noFill/>
                    </a:lnL>
                    <a:lnR>
                      <a:noFill/>
                    </a:lnR>
                    <a:lnT>
                      <a:noFill/>
                    </a:lnT>
                    <a:lnB>
                      <a:noFill/>
                    </a:lnB>
                  </a:tcPr>
                </a:tc>
                <a:tc>
                  <a:txBody>
                    <a:bodyPr/>
                    <a:lstStyle/>
                    <a:p>
                      <a:pPr algn="l"/>
                      <a:r>
                        <a:rPr lang="en-IN" sz="1500">
                          <a:effectLst/>
                        </a:rPr>
                        <a:t>₹10 / crore + GST</a:t>
                      </a:r>
                    </a:p>
                  </a:txBody>
                  <a:tcPr marL="91893" marR="91893" marT="73515" marB="73515" anchor="ctr">
                    <a:lnL>
                      <a:noFill/>
                    </a:lnL>
                    <a:lnR>
                      <a:noFill/>
                    </a:lnR>
                    <a:lnT>
                      <a:noFill/>
                    </a:lnT>
                    <a:lnB>
                      <a:noFill/>
                    </a:lnB>
                  </a:tcPr>
                </a:tc>
                <a:tc>
                  <a:txBody>
                    <a:bodyPr/>
                    <a:lstStyle/>
                    <a:p>
                      <a:pPr algn="l"/>
                      <a:r>
                        <a:rPr lang="en-IN" sz="1500">
                          <a:effectLst/>
                        </a:rPr>
                        <a:t>₹10 / crore + GST</a:t>
                      </a:r>
                    </a:p>
                  </a:txBody>
                  <a:tcPr marL="91893" marR="91893" marT="73515" marB="73515" anchor="ctr">
                    <a:lnL>
                      <a:noFill/>
                    </a:lnL>
                    <a:lnR>
                      <a:noFill/>
                    </a:lnR>
                    <a:lnT>
                      <a:noFill/>
                    </a:lnT>
                    <a:lnB>
                      <a:noFill/>
                    </a:lnB>
                  </a:tcPr>
                </a:tc>
                <a:extLst>
                  <a:ext uri="{0D108BD9-81ED-4DB2-BD59-A6C34878D82A}">
                    <a16:rowId xmlns:a16="http://schemas.microsoft.com/office/drawing/2014/main" val="641893131"/>
                  </a:ext>
                </a:extLst>
              </a:tr>
              <a:tr h="632318">
                <a:tc>
                  <a:txBody>
                    <a:bodyPr/>
                    <a:lstStyle/>
                    <a:p>
                      <a:pPr algn="l"/>
                      <a:r>
                        <a:rPr lang="en-IN" sz="1500">
                          <a:solidFill>
                            <a:srgbClr val="666666"/>
                          </a:solidFill>
                          <a:effectLst/>
                        </a:rPr>
                        <a:t>Stamp charges</a:t>
                      </a:r>
                    </a:p>
                  </a:txBody>
                  <a:tcPr marL="91893" marR="91893" marT="73515" marB="73515" anchor="ctr">
                    <a:lnL>
                      <a:noFill/>
                    </a:lnL>
                    <a:lnR>
                      <a:noFill/>
                    </a:lnR>
                    <a:lnT>
                      <a:noFill/>
                    </a:lnT>
                    <a:lnB>
                      <a:noFill/>
                    </a:lnB>
                    <a:solidFill>
                      <a:srgbClr val="FAFAFB"/>
                    </a:solidFill>
                  </a:tcPr>
                </a:tc>
                <a:tc>
                  <a:txBody>
                    <a:bodyPr/>
                    <a:lstStyle/>
                    <a:p>
                      <a:pPr algn="l"/>
                      <a:r>
                        <a:rPr lang="en-US" sz="1500">
                          <a:effectLst/>
                        </a:rPr>
                        <a:t>0.0001% or ₹10 / crore on buy side</a:t>
                      </a:r>
                    </a:p>
                  </a:txBody>
                  <a:tcPr marL="91893" marR="91893" marT="73515" marB="73515" anchor="ctr">
                    <a:lnL>
                      <a:noFill/>
                    </a:lnL>
                    <a:lnR>
                      <a:noFill/>
                    </a:lnR>
                    <a:lnT>
                      <a:noFill/>
                    </a:lnT>
                    <a:lnB>
                      <a:noFill/>
                    </a:lnB>
                    <a:solidFill>
                      <a:srgbClr val="FAFAFB"/>
                    </a:solidFill>
                  </a:tcPr>
                </a:tc>
                <a:tc>
                  <a:txBody>
                    <a:bodyPr/>
                    <a:lstStyle/>
                    <a:p>
                      <a:pPr algn="l"/>
                      <a:r>
                        <a:rPr lang="en-US" sz="1500">
                          <a:effectLst/>
                        </a:rPr>
                        <a:t>0.0001% or ₹10 / crore on buy side</a:t>
                      </a:r>
                    </a:p>
                  </a:txBody>
                  <a:tcPr marL="91893" marR="91893" marT="73515" marB="73515" anchor="ctr">
                    <a:lnL>
                      <a:noFill/>
                    </a:lnL>
                    <a:lnR>
                      <a:noFill/>
                    </a:lnR>
                    <a:lnT>
                      <a:noFill/>
                    </a:lnT>
                    <a:lnB>
                      <a:noFill/>
                    </a:lnB>
                    <a:solidFill>
                      <a:srgbClr val="FAFAFB"/>
                    </a:solidFill>
                  </a:tcPr>
                </a:tc>
                <a:extLst>
                  <a:ext uri="{0D108BD9-81ED-4DB2-BD59-A6C34878D82A}">
                    <a16:rowId xmlns:a16="http://schemas.microsoft.com/office/drawing/2014/main" val="2240416999"/>
                  </a:ext>
                </a:extLst>
              </a:tr>
            </a:tbl>
          </a:graphicData>
        </a:graphic>
      </p:graphicFrame>
    </p:spTree>
    <p:extLst>
      <p:ext uri="{BB962C8B-B14F-4D97-AF65-F5344CB8AC3E}">
        <p14:creationId xmlns:p14="http://schemas.microsoft.com/office/powerpoint/2010/main" val="172351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B7ED96-6FB2-65F2-1A81-CD131981DB3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LIST OF CHARGES – COMMODITY   </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BA9026C2-2C39-1D61-E91C-AA2C7D2B4988}"/>
              </a:ext>
            </a:extLst>
          </p:cNvPr>
          <p:cNvGraphicFramePr>
            <a:graphicFrameLocks noGrp="1"/>
          </p:cNvGraphicFramePr>
          <p:nvPr>
            <p:ph idx="1"/>
            <p:extLst>
              <p:ext uri="{D42A27DB-BD31-4B8C-83A1-F6EECF244321}">
                <p14:modId xmlns:p14="http://schemas.microsoft.com/office/powerpoint/2010/main" val="3335867651"/>
              </p:ext>
            </p:extLst>
          </p:nvPr>
        </p:nvGraphicFramePr>
        <p:xfrm>
          <a:off x="5414356" y="1051683"/>
          <a:ext cx="6408837" cy="4603385"/>
        </p:xfrm>
        <a:graphic>
          <a:graphicData uri="http://schemas.openxmlformats.org/drawingml/2006/table">
            <a:tbl>
              <a:tblPr firstRow="1" bandRow="1">
                <a:noFill/>
              </a:tblPr>
              <a:tblGrid>
                <a:gridCol w="2099407">
                  <a:extLst>
                    <a:ext uri="{9D8B030D-6E8A-4147-A177-3AD203B41FA5}">
                      <a16:colId xmlns:a16="http://schemas.microsoft.com/office/drawing/2014/main" val="3598793094"/>
                    </a:ext>
                  </a:extLst>
                </a:gridCol>
                <a:gridCol w="2174233">
                  <a:extLst>
                    <a:ext uri="{9D8B030D-6E8A-4147-A177-3AD203B41FA5}">
                      <a16:colId xmlns:a16="http://schemas.microsoft.com/office/drawing/2014/main" val="232238029"/>
                    </a:ext>
                  </a:extLst>
                </a:gridCol>
                <a:gridCol w="2135197">
                  <a:extLst>
                    <a:ext uri="{9D8B030D-6E8A-4147-A177-3AD203B41FA5}">
                      <a16:colId xmlns:a16="http://schemas.microsoft.com/office/drawing/2014/main" val="3900840220"/>
                    </a:ext>
                  </a:extLst>
                </a:gridCol>
              </a:tblGrid>
              <a:tr h="396318">
                <a:tc>
                  <a:txBody>
                    <a:bodyPr/>
                    <a:lstStyle/>
                    <a:p>
                      <a:pPr algn="l"/>
                      <a:r>
                        <a:rPr lang="en-IN" sz="1500" b="1" cap="none" spc="0">
                          <a:solidFill>
                            <a:schemeClr val="tx1"/>
                          </a:solidFill>
                          <a:effectLst/>
                        </a:rPr>
                        <a:t>Zerodha charges</a:t>
                      </a:r>
                    </a:p>
                  </a:txBody>
                  <a:tcPr marL="58200" marR="59586" marT="16629" marB="124715" anchor="b">
                    <a:lnL w="12700" cmpd="sng">
                      <a:noFill/>
                    </a:lnL>
                    <a:lnR w="12700" cmpd="sng">
                      <a:noFill/>
                    </a:lnR>
                    <a:lnT w="9525" cap="flat" cmpd="sng" algn="ctr">
                      <a:noFill/>
                      <a:prstDash val="solid"/>
                    </a:lnT>
                    <a:lnB w="38100" cmpd="sng">
                      <a:noFill/>
                    </a:lnB>
                    <a:noFill/>
                  </a:tcPr>
                </a:tc>
                <a:tc>
                  <a:txBody>
                    <a:bodyPr/>
                    <a:lstStyle/>
                    <a:p>
                      <a:pPr algn="l"/>
                      <a:r>
                        <a:rPr lang="en-IN" sz="1500" b="1" cap="none" spc="0">
                          <a:solidFill>
                            <a:schemeClr val="tx1"/>
                          </a:solidFill>
                          <a:effectLst/>
                        </a:rPr>
                        <a:t>Commodity futures</a:t>
                      </a:r>
                    </a:p>
                  </a:txBody>
                  <a:tcPr marL="58200" marR="59586" marT="16629" marB="124715" anchor="b">
                    <a:lnL w="12700" cmpd="sng">
                      <a:noFill/>
                    </a:lnL>
                    <a:lnR w="12700" cmpd="sng">
                      <a:noFill/>
                    </a:lnR>
                    <a:lnT w="9525" cap="flat" cmpd="sng" algn="ctr">
                      <a:noFill/>
                      <a:prstDash val="solid"/>
                    </a:lnT>
                    <a:lnB w="38100" cmpd="sng">
                      <a:noFill/>
                    </a:lnB>
                    <a:noFill/>
                  </a:tcPr>
                </a:tc>
                <a:tc>
                  <a:txBody>
                    <a:bodyPr/>
                    <a:lstStyle/>
                    <a:p>
                      <a:pPr algn="l"/>
                      <a:r>
                        <a:rPr lang="en-IN" sz="1500" b="1" cap="none" spc="0">
                          <a:solidFill>
                            <a:schemeClr val="tx1"/>
                          </a:solidFill>
                          <a:effectLst/>
                        </a:rPr>
                        <a:t>Commodity options</a:t>
                      </a:r>
                    </a:p>
                  </a:txBody>
                  <a:tcPr marL="58200" marR="59586" marT="16629" marB="12471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569046462"/>
                  </a:ext>
                </a:extLst>
              </a:tr>
              <a:tr h="507176">
                <a:tc>
                  <a:txBody>
                    <a:bodyPr/>
                    <a:lstStyle/>
                    <a:p>
                      <a:pPr algn="l"/>
                      <a:r>
                        <a:rPr lang="en-IN" sz="1100" cap="none" spc="0">
                          <a:solidFill>
                            <a:schemeClr val="tx1"/>
                          </a:solidFill>
                          <a:effectLst/>
                        </a:rPr>
                        <a:t>Brokerage</a:t>
                      </a:r>
                    </a:p>
                  </a:txBody>
                  <a:tcPr marL="58200" marR="59586" marT="16629" marB="124715"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l"/>
                      <a:r>
                        <a:rPr lang="en-US" sz="1100" cap="none" spc="0">
                          <a:solidFill>
                            <a:schemeClr val="tx1"/>
                          </a:solidFill>
                          <a:effectLst/>
                        </a:rPr>
                        <a:t>0.03% or Rs. 20/executed order whichever is lower</a:t>
                      </a:r>
                    </a:p>
                  </a:txBody>
                  <a:tcPr marL="58200" marR="59586" marT="16629" marB="124715" anchor="ctr">
                    <a:lnL w="12700" cmpd="sng">
                      <a:noFill/>
                      <a:prstDash val="solid"/>
                    </a:lnL>
                    <a:lnR w="12700" cmpd="sng">
                      <a:noFill/>
                      <a:prstDash val="solid"/>
                    </a:lnR>
                    <a:lnT w="38100" cmpd="sng">
                      <a:noFill/>
                    </a:lnT>
                    <a:lnB w="9525" cap="flat" cmpd="sng" algn="ctr">
                      <a:noFill/>
                      <a:prstDash val="solid"/>
                    </a:lnB>
                    <a:noFill/>
                  </a:tcPr>
                </a:tc>
                <a:tc>
                  <a:txBody>
                    <a:bodyPr/>
                    <a:lstStyle/>
                    <a:p>
                      <a:pPr algn="l"/>
                      <a:r>
                        <a:rPr lang="en-IN" sz="1100" cap="none" spc="0">
                          <a:solidFill>
                            <a:schemeClr val="tx1"/>
                          </a:solidFill>
                          <a:effectLst/>
                        </a:rPr>
                        <a:t>₹ 20/executed order</a:t>
                      </a:r>
                    </a:p>
                  </a:txBody>
                  <a:tcPr marL="58200" marR="59586" marT="16629" marB="124715"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888556495"/>
                  </a:ext>
                </a:extLst>
              </a:tr>
              <a:tr h="340889">
                <a:tc>
                  <a:txBody>
                    <a:bodyPr/>
                    <a:lstStyle/>
                    <a:p>
                      <a:pPr algn="l"/>
                      <a:r>
                        <a:rPr lang="en-IN" sz="1100" cap="none" spc="0">
                          <a:solidFill>
                            <a:schemeClr val="tx1"/>
                          </a:solidFill>
                          <a:effectLst/>
                        </a:rPr>
                        <a:t>STT/CTT</a:t>
                      </a:r>
                    </a:p>
                  </a:txBody>
                  <a:tcPr marL="58200" marR="59586" marT="16629" marB="124715"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r>
                        <a:rPr lang="en-IN" sz="1100" cap="none" spc="0">
                          <a:solidFill>
                            <a:schemeClr val="tx1"/>
                          </a:solidFill>
                          <a:effectLst/>
                        </a:rPr>
                        <a:t>0.01% on sell side (Non-Agri)</a:t>
                      </a:r>
                    </a:p>
                  </a:txBody>
                  <a:tcPr marL="58200" marR="59586" marT="16629" marB="124715"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r>
                        <a:rPr lang="en-IN" sz="1100" cap="none" spc="0">
                          <a:solidFill>
                            <a:schemeClr val="tx1"/>
                          </a:solidFill>
                          <a:effectLst/>
                        </a:rPr>
                        <a:t>0.05% on sell side</a:t>
                      </a:r>
                    </a:p>
                  </a:txBody>
                  <a:tcPr marL="58200" marR="59586" marT="16629" marB="124715"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00581220"/>
                  </a:ext>
                </a:extLst>
              </a:tr>
              <a:tr h="1504899">
                <a:tc>
                  <a:txBody>
                    <a:bodyPr/>
                    <a:lstStyle/>
                    <a:p>
                      <a:pPr algn="l"/>
                      <a:r>
                        <a:rPr lang="en-IN" sz="1100" cap="none" spc="0">
                          <a:solidFill>
                            <a:schemeClr val="tx1"/>
                          </a:solidFill>
                          <a:effectLst/>
                        </a:rPr>
                        <a:t>Transaction charges</a:t>
                      </a:r>
                    </a:p>
                  </a:txBody>
                  <a:tcPr marL="58200" marR="59586" marT="16629" marB="124715"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l"/>
                      <a:r>
                        <a:rPr lang="en-IN" sz="1100" b="0" cap="none" spc="0">
                          <a:solidFill>
                            <a:schemeClr val="tx1"/>
                          </a:solidFill>
                          <a:effectLst/>
                        </a:rPr>
                        <a:t>Group A</a:t>
                      </a:r>
                      <a:br>
                        <a:rPr lang="en-IN" sz="1100" cap="none" spc="0">
                          <a:solidFill>
                            <a:schemeClr val="tx1"/>
                          </a:solidFill>
                          <a:effectLst/>
                        </a:rPr>
                      </a:br>
                      <a:r>
                        <a:rPr lang="en-IN" sz="1100" cap="none" spc="0">
                          <a:solidFill>
                            <a:schemeClr val="tx1"/>
                          </a:solidFill>
                          <a:effectLst/>
                        </a:rPr>
                        <a:t>Exchange txn charge: 0.0026%</a:t>
                      </a:r>
                      <a:br>
                        <a:rPr lang="en-IN" sz="1100" cap="none" spc="0">
                          <a:solidFill>
                            <a:schemeClr val="tx1"/>
                          </a:solidFill>
                          <a:effectLst/>
                        </a:rPr>
                      </a:br>
                      <a:r>
                        <a:rPr lang="en-IN" sz="1100" b="0" cap="none" spc="0">
                          <a:solidFill>
                            <a:schemeClr val="tx1"/>
                          </a:solidFill>
                          <a:effectLst/>
                        </a:rPr>
                        <a:t>Group B:</a:t>
                      </a:r>
                      <a:br>
                        <a:rPr lang="en-IN" sz="1100" cap="none" spc="0">
                          <a:solidFill>
                            <a:schemeClr val="tx1"/>
                          </a:solidFill>
                          <a:effectLst/>
                        </a:rPr>
                      </a:br>
                      <a:r>
                        <a:rPr lang="en-IN" sz="1100" cap="none" spc="0">
                          <a:solidFill>
                            <a:schemeClr val="tx1"/>
                          </a:solidFill>
                          <a:effectLst/>
                        </a:rPr>
                        <a:t>Exchange txn charge:</a:t>
                      </a:r>
                      <a:br>
                        <a:rPr lang="en-IN" sz="1100" cap="none" spc="0">
                          <a:solidFill>
                            <a:schemeClr val="tx1"/>
                          </a:solidFill>
                          <a:effectLst/>
                        </a:rPr>
                      </a:br>
                      <a:r>
                        <a:rPr lang="en-IN" sz="1100" cap="none" spc="0">
                          <a:solidFill>
                            <a:schemeClr val="tx1"/>
                          </a:solidFill>
                          <a:effectLst/>
                        </a:rPr>
                        <a:t>CASTORSEED - 0.0005%</a:t>
                      </a:r>
                      <a:br>
                        <a:rPr lang="en-IN" sz="1100" cap="none" spc="0">
                          <a:solidFill>
                            <a:schemeClr val="tx1"/>
                          </a:solidFill>
                          <a:effectLst/>
                        </a:rPr>
                      </a:br>
                      <a:r>
                        <a:rPr lang="en-IN" sz="1100" cap="none" spc="0">
                          <a:solidFill>
                            <a:schemeClr val="tx1"/>
                          </a:solidFill>
                          <a:effectLst/>
                        </a:rPr>
                        <a:t>KAPAS - 0.0026%</a:t>
                      </a:r>
                      <a:br>
                        <a:rPr lang="en-IN" sz="1100" cap="none" spc="0">
                          <a:solidFill>
                            <a:schemeClr val="tx1"/>
                          </a:solidFill>
                          <a:effectLst/>
                        </a:rPr>
                      </a:br>
                      <a:r>
                        <a:rPr lang="en-IN" sz="1100" cap="none" spc="0">
                          <a:solidFill>
                            <a:schemeClr val="tx1"/>
                          </a:solidFill>
                          <a:effectLst/>
                        </a:rPr>
                        <a:t>PEPPER - 0.00005%</a:t>
                      </a:r>
                      <a:br>
                        <a:rPr lang="en-IN" sz="1100" cap="none" spc="0">
                          <a:solidFill>
                            <a:schemeClr val="tx1"/>
                          </a:solidFill>
                          <a:effectLst/>
                        </a:rPr>
                      </a:br>
                      <a:r>
                        <a:rPr lang="en-IN" sz="1100" cap="none" spc="0">
                          <a:solidFill>
                            <a:schemeClr val="tx1"/>
                          </a:solidFill>
                          <a:effectLst/>
                        </a:rPr>
                        <a:t>RBDPMOLEIN - 0.001%</a:t>
                      </a:r>
                    </a:p>
                  </a:txBody>
                  <a:tcPr marL="58200" marR="59586" marT="16629" marB="124715"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l"/>
                      <a:r>
                        <a:rPr lang="en-IN" sz="1100" cap="none" spc="0">
                          <a:solidFill>
                            <a:schemeClr val="tx1"/>
                          </a:solidFill>
                          <a:effectLst/>
                        </a:rPr>
                        <a:t>Exchange txn charge: 0.05%</a:t>
                      </a:r>
                    </a:p>
                  </a:txBody>
                  <a:tcPr marL="58200" marR="59586" marT="16629" marB="124715"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152146476"/>
                  </a:ext>
                </a:extLst>
              </a:tr>
              <a:tr h="507176">
                <a:tc>
                  <a:txBody>
                    <a:bodyPr/>
                    <a:lstStyle/>
                    <a:p>
                      <a:pPr algn="l"/>
                      <a:r>
                        <a:rPr lang="en-IN" sz="1100" cap="none" spc="0">
                          <a:solidFill>
                            <a:schemeClr val="tx1"/>
                          </a:solidFill>
                          <a:effectLst/>
                        </a:rPr>
                        <a:t>GST</a:t>
                      </a:r>
                    </a:p>
                  </a:txBody>
                  <a:tcPr marL="58200" marR="59586" marT="16629" marB="124715"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r>
                        <a:rPr lang="en-IN" sz="1100" cap="none" spc="0">
                          <a:solidFill>
                            <a:schemeClr val="tx1"/>
                          </a:solidFill>
                          <a:effectLst/>
                        </a:rPr>
                        <a:t>18% on (brokerage + SEBI charges + transaction charges)</a:t>
                      </a:r>
                    </a:p>
                  </a:txBody>
                  <a:tcPr marL="58200" marR="59586" marT="16629" marB="124715"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r>
                        <a:rPr lang="en-IN" sz="1100" cap="none" spc="0">
                          <a:solidFill>
                            <a:schemeClr val="tx1"/>
                          </a:solidFill>
                          <a:effectLst/>
                        </a:rPr>
                        <a:t>18% on (brokerage + SEBI charges + transaction charges)</a:t>
                      </a:r>
                    </a:p>
                  </a:txBody>
                  <a:tcPr marL="58200" marR="59586" marT="16629" marB="124715"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03265403"/>
                  </a:ext>
                </a:extLst>
              </a:tr>
              <a:tr h="839751">
                <a:tc>
                  <a:txBody>
                    <a:bodyPr/>
                    <a:lstStyle/>
                    <a:p>
                      <a:pPr algn="l"/>
                      <a:r>
                        <a:rPr lang="en-IN" sz="1100" cap="none" spc="0">
                          <a:solidFill>
                            <a:schemeClr val="tx1"/>
                          </a:solidFill>
                          <a:effectLst/>
                        </a:rPr>
                        <a:t>SEBI charges</a:t>
                      </a:r>
                    </a:p>
                  </a:txBody>
                  <a:tcPr marL="58200" marR="59586" marT="16629" marB="124715"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l"/>
                      <a:r>
                        <a:rPr lang="it-IT" sz="1100" b="0" cap="none" spc="0">
                          <a:solidFill>
                            <a:schemeClr val="tx1"/>
                          </a:solidFill>
                          <a:effectLst/>
                        </a:rPr>
                        <a:t>Agri:</a:t>
                      </a:r>
                      <a:br>
                        <a:rPr lang="it-IT" sz="1100" cap="none" spc="0">
                          <a:solidFill>
                            <a:schemeClr val="tx1"/>
                          </a:solidFill>
                          <a:effectLst/>
                        </a:rPr>
                      </a:br>
                      <a:r>
                        <a:rPr lang="it-IT" sz="1100" cap="none" spc="0">
                          <a:solidFill>
                            <a:schemeClr val="tx1"/>
                          </a:solidFill>
                          <a:effectLst/>
                        </a:rPr>
                        <a:t>₹1 / crore + GST</a:t>
                      </a:r>
                      <a:br>
                        <a:rPr lang="it-IT" sz="1100" cap="none" spc="0">
                          <a:solidFill>
                            <a:schemeClr val="tx1"/>
                          </a:solidFill>
                          <a:effectLst/>
                        </a:rPr>
                      </a:br>
                      <a:r>
                        <a:rPr lang="it-IT" sz="1100" b="0" cap="none" spc="0">
                          <a:solidFill>
                            <a:schemeClr val="tx1"/>
                          </a:solidFill>
                          <a:effectLst/>
                        </a:rPr>
                        <a:t>Non-agri:</a:t>
                      </a:r>
                      <a:br>
                        <a:rPr lang="it-IT" sz="1100" cap="none" spc="0">
                          <a:solidFill>
                            <a:schemeClr val="tx1"/>
                          </a:solidFill>
                          <a:effectLst/>
                        </a:rPr>
                      </a:br>
                      <a:r>
                        <a:rPr lang="it-IT" sz="1100" cap="none" spc="0">
                          <a:solidFill>
                            <a:schemeClr val="tx1"/>
                          </a:solidFill>
                          <a:effectLst/>
                        </a:rPr>
                        <a:t>₹10 / crore + GST</a:t>
                      </a:r>
                    </a:p>
                  </a:txBody>
                  <a:tcPr marL="58200" marR="59586" marT="16629" marB="124715"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l"/>
                      <a:r>
                        <a:rPr lang="en-IN" sz="1100" cap="none" spc="0">
                          <a:solidFill>
                            <a:schemeClr val="tx1"/>
                          </a:solidFill>
                          <a:effectLst/>
                        </a:rPr>
                        <a:t>₹10 / crore + GST</a:t>
                      </a:r>
                    </a:p>
                  </a:txBody>
                  <a:tcPr marL="58200" marR="59586" marT="16629" marB="124715"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027959470"/>
                  </a:ext>
                </a:extLst>
              </a:tr>
              <a:tr h="507176">
                <a:tc>
                  <a:txBody>
                    <a:bodyPr/>
                    <a:lstStyle/>
                    <a:p>
                      <a:pPr algn="l"/>
                      <a:r>
                        <a:rPr lang="en-IN" sz="1100" cap="none" spc="0">
                          <a:solidFill>
                            <a:schemeClr val="tx1"/>
                          </a:solidFill>
                          <a:effectLst/>
                        </a:rPr>
                        <a:t>Stamp charges</a:t>
                      </a:r>
                    </a:p>
                  </a:txBody>
                  <a:tcPr marL="58200" marR="59586" marT="16629" marB="124715"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r>
                        <a:rPr lang="en-US" sz="1100" cap="none" spc="0">
                          <a:solidFill>
                            <a:schemeClr val="tx1"/>
                          </a:solidFill>
                          <a:effectLst/>
                        </a:rPr>
                        <a:t>0.002% or ₹200 / crore on buy side</a:t>
                      </a:r>
                    </a:p>
                  </a:txBody>
                  <a:tcPr marL="58200" marR="59586" marT="16629" marB="124715"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r>
                        <a:rPr lang="en-US" sz="1100" cap="none" spc="0">
                          <a:solidFill>
                            <a:schemeClr val="tx1"/>
                          </a:solidFill>
                          <a:effectLst/>
                        </a:rPr>
                        <a:t>0.003% or ₹300 / crore on buy side</a:t>
                      </a:r>
                    </a:p>
                  </a:txBody>
                  <a:tcPr marL="58200" marR="59586" marT="16629" marB="124715"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06697375"/>
                  </a:ext>
                </a:extLst>
              </a:tr>
            </a:tbl>
          </a:graphicData>
        </a:graphic>
      </p:graphicFrame>
    </p:spTree>
    <p:extLst>
      <p:ext uri="{BB962C8B-B14F-4D97-AF65-F5344CB8AC3E}">
        <p14:creationId xmlns:p14="http://schemas.microsoft.com/office/powerpoint/2010/main" val="299777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1F7A60E-AA18-9214-FA09-BEFBC9A10CB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100" b="1" kern="1200">
                <a:solidFill>
                  <a:srgbClr val="FFFFFF"/>
                </a:solidFill>
                <a:latin typeface="+mj-lt"/>
                <a:ea typeface="+mj-ea"/>
                <a:cs typeface="+mj-cs"/>
              </a:rPr>
              <a:t>ZERODHA’S TRANSFORMATION </a:t>
            </a:r>
          </a:p>
        </p:txBody>
      </p:sp>
      <p:sp>
        <p:nvSpPr>
          <p:cNvPr id="4" name="Content Placeholder 3">
            <a:extLst>
              <a:ext uri="{FF2B5EF4-FFF2-40B4-BE49-F238E27FC236}">
                <a16:creationId xmlns:a16="http://schemas.microsoft.com/office/drawing/2014/main" id="{4105CA5B-49F0-DE35-54DE-247D63F891F6}"/>
              </a:ext>
            </a:extLst>
          </p:cNvPr>
          <p:cNvSpPr txBox="1">
            <a:spLocks noGrp="1"/>
          </p:cNvSpPr>
          <p:nvPr>
            <p:ph idx="1"/>
          </p:nvPr>
        </p:nvSpPr>
        <p:spPr>
          <a:xfrm>
            <a:off x="4810259" y="649480"/>
            <a:ext cx="6555347" cy="5546047"/>
          </a:xfrm>
          <a:prstGeom prst="rect">
            <a:avLst/>
          </a:prstGeom>
        </p:spPr>
        <p:txBody>
          <a:bodyPr anchor="ctr">
            <a:normAutofit/>
          </a:bodyPr>
          <a:lstStyle/>
          <a:p>
            <a:pPr>
              <a:buFont typeface="+mj-lt"/>
              <a:buAutoNum type="arabicPeriod"/>
            </a:pPr>
            <a:r>
              <a:rPr lang="en-US" sz="1700" b="1" i="0">
                <a:effectLst/>
                <a:latin typeface="Söhne"/>
              </a:rPr>
              <a:t>Pricing Model</a:t>
            </a:r>
            <a:r>
              <a:rPr lang="en-US" sz="1700" b="0" i="0">
                <a:effectLst/>
                <a:latin typeface="Söhne"/>
              </a:rPr>
              <a:t>: By introducing the concept of "discount brokerage" in India, Zerodha overturned the traditional high commission structure. With its flat-fee structure per trade, Zerodha attracted many new retail investors who were previously deterred by high trading costs.</a:t>
            </a:r>
          </a:p>
          <a:p>
            <a:pPr>
              <a:buFont typeface="+mj-lt"/>
              <a:buAutoNum type="arabicPeriod"/>
            </a:pPr>
            <a:r>
              <a:rPr lang="en-US" sz="1700" b="1" i="0">
                <a:effectLst/>
                <a:latin typeface="Söhne"/>
              </a:rPr>
              <a:t>Technology</a:t>
            </a:r>
            <a:r>
              <a:rPr lang="en-US" sz="1700" b="0" i="0">
                <a:effectLst/>
                <a:latin typeface="Söhne"/>
              </a:rPr>
              <a:t>: Zerodha heavily invested in technology to provide a seamless, intuitive, and reliable trading experience. Platforms like Kite, a robust and lightweight trading app, have simplified trading for beginners and seasoned investors alike. Also, Coin, their direct mutual fund platform, has helped make mutual fund investments more straightforward and accessible.</a:t>
            </a:r>
          </a:p>
          <a:p>
            <a:pPr>
              <a:buFont typeface="+mj-lt"/>
              <a:buAutoNum type="arabicPeriod"/>
            </a:pPr>
            <a:r>
              <a:rPr lang="en-US" sz="1700" b="1" i="0">
                <a:effectLst/>
                <a:latin typeface="Söhne"/>
              </a:rPr>
              <a:t>Education</a:t>
            </a:r>
            <a:r>
              <a:rPr lang="en-US" sz="1700" b="0" i="0">
                <a:effectLst/>
                <a:latin typeface="Söhne"/>
              </a:rPr>
              <a:t>: With its Varsity platform, Zerodha took a unique step towards educating retail investors about the markets. This platform provides a wealth of easy-to-understand resources on trading and investing, making financial literacy accessible to all.</a:t>
            </a:r>
          </a:p>
          <a:p>
            <a:pPr>
              <a:buFont typeface="+mj-lt"/>
              <a:buAutoNum type="arabicPeriod"/>
            </a:pPr>
            <a:r>
              <a:rPr lang="en-US" sz="1700" b="1" i="0">
                <a:effectLst/>
                <a:latin typeface="Söhne"/>
              </a:rPr>
              <a:t>Community Building</a:t>
            </a:r>
            <a:r>
              <a:rPr lang="en-US" sz="1700" b="0" i="0">
                <a:effectLst/>
                <a:latin typeface="Söhne"/>
              </a:rPr>
              <a:t>: Zerodha has made efforts to build an engaging community with platforms like TradingQnA, where traders and investors can discuss, ask questions, and share knowledge. This helps foster a collaborative environment among users.</a:t>
            </a:r>
          </a:p>
        </p:txBody>
      </p:sp>
    </p:spTree>
    <p:extLst>
      <p:ext uri="{BB962C8B-B14F-4D97-AF65-F5344CB8AC3E}">
        <p14:creationId xmlns:p14="http://schemas.microsoft.com/office/powerpoint/2010/main" val="3238517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1089</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 LT Pro</vt:lpstr>
      <vt:lpstr>Calibri</vt:lpstr>
      <vt:lpstr>Calibri Light</vt:lpstr>
      <vt:lpstr>Inter</vt:lpstr>
      <vt:lpstr>Söhne</vt:lpstr>
      <vt:lpstr>Office Theme</vt:lpstr>
      <vt:lpstr>COMPANY PROFILE </vt:lpstr>
      <vt:lpstr>PowerPoint Presentation</vt:lpstr>
      <vt:lpstr>ABOUT US</vt:lpstr>
      <vt:lpstr>OUR PRODUCTS</vt:lpstr>
      <vt:lpstr>OUR PRODUCTS </vt:lpstr>
      <vt:lpstr>LIST OF CHARGES – EQUITY </vt:lpstr>
      <vt:lpstr>LIST OF CHARGES – CURRENCY  </vt:lpstr>
      <vt:lpstr>LIST OF CHARGES – COMMODITY   </vt:lpstr>
      <vt:lpstr>ZERODHA’S TRANSFORMATION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 </dc:title>
  <dc:creator>Anindita Chatterjee</dc:creator>
  <cp:lastModifiedBy>Anindita Chatterjee</cp:lastModifiedBy>
  <cp:revision>1</cp:revision>
  <dcterms:created xsi:type="dcterms:W3CDTF">2023-07-05T17:19:42Z</dcterms:created>
  <dcterms:modified xsi:type="dcterms:W3CDTF">2023-07-05T18:19:41Z</dcterms:modified>
</cp:coreProperties>
</file>